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61" r:id="rId6"/>
    <p:sldId id="563" r:id="rId7"/>
    <p:sldId id="262" r:id="rId8"/>
    <p:sldId id="562" r:id="rId9"/>
    <p:sldId id="265" r:id="rId10"/>
    <p:sldId id="263" r:id="rId11"/>
    <p:sldId id="264" r:id="rId12"/>
    <p:sldId id="564" r:id="rId13"/>
    <p:sldId id="565" r:id="rId14"/>
    <p:sldId id="257" r:id="rId15"/>
    <p:sldId id="321" r:id="rId16"/>
    <p:sldId id="320" r:id="rId17"/>
    <p:sldId id="561" r:id="rId18"/>
    <p:sldId id="5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81D4560-CF05-214A-B3A1-1F616A78F2B4}" name="DiBenedetto, Katelyn" initials="DK" userId="S::dibenedettok@si.edu::f17bd136-8651-49d5-881f-ce9225248a53" providerId="AD"/>
  <p188:author id="{D18BBC90-AABE-CC40-FF37-2B278C61E336}" name="DiBenedetto, Katelyn" initials="DK" userId="S::DiBenedettoK@SI.EDU::f17bd136-8651-49d5-881f-ce9225248a53" providerId="AD"/>
  <p188:author id="{881856A4-6BB4-26AF-C506-A3A1AB9A3C70}" name="Duffy, Emmett" initials="DE" userId="S::duffye@si.edu::16d6336d-068d-4512-bcd1-8dbeba77800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5388"/>
    <a:srgbClr val="DE1F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64197-44C5-4925-A3A1-0B66C35CC7BE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97CE3-5C2A-4315-85A0-9FBBCE968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9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97CE3-5C2A-4315-85A0-9FBBCE9682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92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97CE3-5C2A-4315-85A0-9FBBCE9682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50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48C7E-0B20-4099-816E-7CF5EDDEB8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75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We have scripts to utilize the </a:t>
            </a:r>
            <a:r>
              <a:rPr lang="en-US" sz="1800" dirty="0" err="1"/>
              <a:t>figshare</a:t>
            </a:r>
            <a:r>
              <a:rPr lang="en-US" sz="1800" dirty="0"/>
              <a:t> API to publish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50" dirty="0">
              <a:effectLst/>
              <a:latin typeface="Liberation Serif"/>
              <a:ea typeface="Noto Serif CJK SC"/>
              <a:cs typeface="Free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50" dirty="0">
                <a:effectLst/>
                <a:latin typeface="Liberation Serif"/>
                <a:ea typeface="Noto Serif CJK SC"/>
                <a:cs typeface="FreeSans"/>
              </a:rPr>
              <a:t>Multistage aggregation with all intermediate products (monthly, etc.) persistently available for reuse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beration Serif"/>
              </a:rPr>
              <a:t>Complete flexibility to access data promotes collaboration and data integration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dirty="0">
              <a:solidFill>
                <a:srgbClr val="000000"/>
              </a:solidFill>
              <a:effectLst/>
              <a:latin typeface="Liberation Serif"/>
            </a:endParaRPr>
          </a:p>
          <a:p>
            <a:pPr algn="l" rtl="0" fontAlgn="base">
              <a:buFont typeface="+mj-lt"/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beration Serif"/>
              </a:rPr>
              <a:t>The Shiny apps are not the only way to access data: anyone at SI can use a database connection to access this data. Can take MarineGEO CPOP data and combine with own data for novel analyses. For non-tabular data, access via file system or Spark API (for ML or other HPC) </a:t>
            </a:r>
          </a:p>
          <a:p>
            <a:pPr algn="l" rtl="0" fontAlgn="base">
              <a:buFont typeface="+mj-lt"/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Liberation Serif"/>
            </a:endParaRPr>
          </a:p>
          <a:p>
            <a:pPr algn="l" rtl="0" fontAlgn="base">
              <a:buFont typeface="+mj-lt"/>
              <a:buAutoNum type="arabicPeriod" startAt="2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beration Serif"/>
              </a:rPr>
              <a:t>Data managers can still restrict access to some or all datasets if necessary. 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48C7E-0B20-4099-816E-7CF5EDDEB8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24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97CE3-5C2A-4315-85A0-9FBBCE9682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121BB2-9642-EA18-5D06-18E044DEDA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6220"/>
            <a:ext cx="12192000" cy="6381274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Insert Photo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3BC25C-1EFC-6DCC-0C66-A8F9644CDEC0}"/>
              </a:ext>
            </a:extLst>
          </p:cNvPr>
          <p:cNvGrpSpPr/>
          <p:nvPr userDrawn="1"/>
        </p:nvGrpSpPr>
        <p:grpSpPr>
          <a:xfrm>
            <a:off x="0" y="-980"/>
            <a:ext cx="12192001" cy="457200"/>
            <a:chOff x="-2" y="0"/>
            <a:chExt cx="12192001" cy="457200"/>
          </a:xfrm>
          <a:solidFill>
            <a:schemeClr val="tx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548D46-96A9-9031-D8D5-F7A321FA71D1}"/>
                </a:ext>
              </a:extLst>
            </p:cNvPr>
            <p:cNvSpPr/>
            <p:nvPr/>
          </p:nvSpPr>
          <p:spPr>
            <a:xfrm>
              <a:off x="-2" y="0"/>
              <a:ext cx="12192001" cy="457200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83FC4D-F277-23BB-7DB0-6D542E11F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731" y="90950"/>
              <a:ext cx="2106376" cy="274320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</p:pic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788F780-1418-5BD9-B3AC-1D7F183DF5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006462"/>
            <a:ext cx="12191999" cy="936625"/>
          </a:xfrm>
          <a:solidFill>
            <a:schemeClr val="bg1">
              <a:alpha val="5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0863B-B333-8893-ED24-B658EA4FD5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090561"/>
            <a:ext cx="12192000" cy="2072968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Insert Title (Option 1)</a:t>
            </a:r>
          </a:p>
        </p:txBody>
      </p:sp>
    </p:spTree>
    <p:extLst>
      <p:ext uri="{BB962C8B-B14F-4D97-AF65-F5344CB8AC3E}">
        <p14:creationId xmlns:p14="http://schemas.microsoft.com/office/powerpoint/2010/main" val="3652163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551BB2-7720-792A-109F-F303DA2F50DB}"/>
              </a:ext>
            </a:extLst>
          </p:cNvPr>
          <p:cNvSpPr/>
          <p:nvPr userDrawn="1"/>
        </p:nvSpPr>
        <p:spPr>
          <a:xfrm>
            <a:off x="0" y="456220"/>
            <a:ext cx="6438122" cy="64017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0863B-B333-8893-ED24-B658EA4FD5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15" y="653516"/>
            <a:ext cx="5505061" cy="1800436"/>
          </a:xfrm>
          <a:solidFill>
            <a:schemeClr val="bg1">
              <a:alpha val="50000"/>
            </a:schemeClr>
          </a:solidFill>
        </p:spPr>
        <p:txBody>
          <a:bodyPr anchor="t" anchorCtr="0">
            <a:normAutofit/>
          </a:bodyPr>
          <a:lstStyle>
            <a:lvl1pPr algn="ctr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Insert Title Here (Option 2)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3BC25C-1EFC-6DCC-0C66-A8F9644CDEC0}"/>
              </a:ext>
            </a:extLst>
          </p:cNvPr>
          <p:cNvGrpSpPr/>
          <p:nvPr userDrawn="1"/>
        </p:nvGrpSpPr>
        <p:grpSpPr>
          <a:xfrm>
            <a:off x="0" y="0"/>
            <a:ext cx="12192001" cy="457200"/>
            <a:chOff x="-2" y="0"/>
            <a:chExt cx="12192001" cy="457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548D46-96A9-9031-D8D5-F7A321FA71D1}"/>
                </a:ext>
              </a:extLst>
            </p:cNvPr>
            <p:cNvSpPr/>
            <p:nvPr/>
          </p:nvSpPr>
          <p:spPr>
            <a:xfrm>
              <a:off x="-2" y="0"/>
              <a:ext cx="12192001" cy="4572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83FC4D-F277-23BB-7DB0-6D542E11F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731" y="90950"/>
              <a:ext cx="2106376" cy="27432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03D3552-5C63-E88C-D3AA-4E75249E4C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315" y="5906276"/>
            <a:ext cx="2921000" cy="9144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788F780-1418-5BD9-B3AC-1D7F183DF5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15" y="3429000"/>
            <a:ext cx="5505061" cy="914400"/>
          </a:xfrm>
          <a:solidFill>
            <a:schemeClr val="bg1">
              <a:alpha val="5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D8716D0-65E3-68F6-4D8C-6D45E70029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2360" y="732500"/>
            <a:ext cx="5669280" cy="5669280"/>
          </a:xfrm>
          <a:prstGeom prst="ellipse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70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551BB2-7720-792A-109F-F303DA2F50DB}"/>
              </a:ext>
            </a:extLst>
          </p:cNvPr>
          <p:cNvSpPr/>
          <p:nvPr userDrawn="1"/>
        </p:nvSpPr>
        <p:spPr>
          <a:xfrm>
            <a:off x="0" y="456220"/>
            <a:ext cx="5253134" cy="64017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0863B-B333-8893-ED24-B658EA4FD5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15" y="653516"/>
            <a:ext cx="5122503" cy="1800436"/>
          </a:xfrm>
          <a:solidFill>
            <a:schemeClr val="bg1">
              <a:alpha val="50000"/>
            </a:schemeClr>
          </a:solidFill>
        </p:spPr>
        <p:txBody>
          <a:bodyPr anchor="t" anchorCtr="0">
            <a:normAutofit/>
          </a:bodyPr>
          <a:lstStyle>
            <a:lvl1pPr algn="ctr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Insert Title Here (Option 3)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3BC25C-1EFC-6DCC-0C66-A8F9644CDEC0}"/>
              </a:ext>
            </a:extLst>
          </p:cNvPr>
          <p:cNvGrpSpPr/>
          <p:nvPr userDrawn="1"/>
        </p:nvGrpSpPr>
        <p:grpSpPr>
          <a:xfrm>
            <a:off x="0" y="0"/>
            <a:ext cx="12192001" cy="457200"/>
            <a:chOff x="-2" y="0"/>
            <a:chExt cx="12192001" cy="457200"/>
          </a:xfrm>
          <a:solidFill>
            <a:schemeClr val="tx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548D46-96A9-9031-D8D5-F7A321FA71D1}"/>
                </a:ext>
              </a:extLst>
            </p:cNvPr>
            <p:cNvSpPr/>
            <p:nvPr/>
          </p:nvSpPr>
          <p:spPr>
            <a:xfrm>
              <a:off x="-2" y="0"/>
              <a:ext cx="12192001" cy="457200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83FC4D-F277-23BB-7DB0-6D542E11F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731" y="90950"/>
              <a:ext cx="2106376" cy="274320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03D3552-5C63-E88C-D3AA-4E75249E4C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315" y="5906276"/>
            <a:ext cx="2921000" cy="9144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788F780-1418-5BD9-B3AC-1D7F183DF5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15" y="3429000"/>
            <a:ext cx="5122503" cy="914400"/>
          </a:xfrm>
          <a:solidFill>
            <a:schemeClr val="bg1">
              <a:alpha val="5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1E13F3-A34C-7E48-CB3A-EE93EFBF50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38326" y="755780"/>
            <a:ext cx="6092890" cy="5626358"/>
          </a:xfrm>
          <a:prstGeom prst="round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410447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121BB2-9642-EA18-5D06-18E044DEDA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456220"/>
            <a:ext cx="12192000" cy="638127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Insert Photo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3BC25C-1EFC-6DCC-0C66-A8F9644CDEC0}"/>
              </a:ext>
            </a:extLst>
          </p:cNvPr>
          <p:cNvGrpSpPr/>
          <p:nvPr userDrawn="1"/>
        </p:nvGrpSpPr>
        <p:grpSpPr>
          <a:xfrm>
            <a:off x="0" y="0"/>
            <a:ext cx="12192001" cy="457200"/>
            <a:chOff x="-2" y="0"/>
            <a:chExt cx="12192001" cy="457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548D46-96A9-9031-D8D5-F7A321FA71D1}"/>
                </a:ext>
              </a:extLst>
            </p:cNvPr>
            <p:cNvSpPr/>
            <p:nvPr/>
          </p:nvSpPr>
          <p:spPr>
            <a:xfrm>
              <a:off x="-2" y="0"/>
              <a:ext cx="12192001" cy="457200"/>
            </a:xfrm>
            <a:prstGeom prst="rect">
              <a:avLst/>
            </a:prstGeom>
            <a:solidFill>
              <a:srgbClr val="0D5388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83FC4D-F277-23BB-7DB0-6D542E11F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731" y="90950"/>
              <a:ext cx="2106376" cy="27432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2795FF6-F203-5942-301D-4A958263BA1C}"/>
              </a:ext>
            </a:extLst>
          </p:cNvPr>
          <p:cNvSpPr/>
          <p:nvPr userDrawn="1"/>
        </p:nvSpPr>
        <p:spPr>
          <a:xfrm rot="5400000">
            <a:off x="-258577" y="778182"/>
            <a:ext cx="6318048" cy="5738327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0863B-B333-8893-ED24-B658EA4FD5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5077" y="689768"/>
            <a:ext cx="4469364" cy="1303192"/>
          </a:xfrm>
          <a:noFill/>
        </p:spPr>
        <p:txBody>
          <a:bodyPr anchor="t" anchorCtr="0">
            <a:normAutofit/>
          </a:bodyPr>
          <a:lstStyle>
            <a:lvl1pPr algn="ctr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Insert Title (Option 4)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788F780-1418-5BD9-B3AC-1D7F183DF5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746" y="3254479"/>
            <a:ext cx="5010538" cy="93662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3D3552-5C63-E88C-D3AA-4E75249E4C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084" y="5852650"/>
            <a:ext cx="2921000" cy="9144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8620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C5986-73BC-54FD-BB3E-DE027EEDB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713" y="168526"/>
            <a:ext cx="11756572" cy="969809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Insert Title Here (Content Slide)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D41B2B-D71A-033E-5DC7-6B05DC889EB1}"/>
              </a:ext>
            </a:extLst>
          </p:cNvPr>
          <p:cNvGrpSpPr/>
          <p:nvPr userDrawn="1"/>
        </p:nvGrpSpPr>
        <p:grpSpPr>
          <a:xfrm>
            <a:off x="-1" y="5394470"/>
            <a:ext cx="12192001" cy="1463530"/>
            <a:chOff x="-1" y="5394470"/>
            <a:chExt cx="12192001" cy="146353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6DE448B-A451-C028-7C95-2CBEDDEF4B15}"/>
                </a:ext>
              </a:extLst>
            </p:cNvPr>
            <p:cNvGrpSpPr/>
            <p:nvPr userDrawn="1"/>
          </p:nvGrpSpPr>
          <p:grpSpPr>
            <a:xfrm>
              <a:off x="-1" y="6400800"/>
              <a:ext cx="12192001" cy="457200"/>
              <a:chOff x="-2" y="0"/>
              <a:chExt cx="12192001" cy="4572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2809C2-CCA4-C943-0C1E-007EFE375ACF}"/>
                  </a:ext>
                </a:extLst>
              </p:cNvPr>
              <p:cNvSpPr/>
              <p:nvPr/>
            </p:nvSpPr>
            <p:spPr>
              <a:xfrm>
                <a:off x="-2" y="0"/>
                <a:ext cx="12192001" cy="457200"/>
              </a:xfrm>
              <a:prstGeom prst="rect">
                <a:avLst/>
              </a:prstGeom>
              <a:solidFill>
                <a:srgbClr val="0D5388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C892196-31C5-300E-FDAF-C3E5C5E13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2731" y="90950"/>
                <a:ext cx="2106376" cy="274320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85417F7-78BF-FC1F-7038-00AFDCCF2B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792407" y="5394470"/>
              <a:ext cx="1371600" cy="1371600"/>
              <a:chOff x="2465622" y="-139959"/>
              <a:chExt cx="7260755" cy="726075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066F631-1184-922F-DA1B-BA40A98CB43F}"/>
                  </a:ext>
                </a:extLst>
              </p:cNvPr>
              <p:cNvSpPr/>
              <p:nvPr userDrawn="1"/>
            </p:nvSpPr>
            <p:spPr>
              <a:xfrm>
                <a:off x="2465622" y="-139959"/>
                <a:ext cx="7260755" cy="72607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C2938C1-79E3-C825-B2D5-35035D47461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2666999" y="61418"/>
                <a:ext cx="6858000" cy="6858000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3562730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CBB86A-7FBF-5F88-BD34-B87841031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B5AAE-C4C7-462D-A3A0-1640D96CCE1D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F0C083-BC57-17D3-9208-C9FB84247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4F21C-55E8-A060-ED4F-6F75BC08D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D0E20-0353-48B0-887E-754321151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05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0A5AE-D29B-9715-27C0-268CAA278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38C47-DADA-0760-3906-A4C92D09B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A9A2C-D0DD-B343-0F0D-93688DD14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7D1A0-E77A-445F-BFFA-F0840F25941C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90301-FB2B-B628-BCBD-67A3835B6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71595-9506-F45F-6D55-6E874A6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A5BFF-A943-41DB-A565-B5B540AC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89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0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outdoor, swimming, water sport, sport&#10;&#10;Description automatically generated">
            <a:extLst>
              <a:ext uri="{FF2B5EF4-FFF2-40B4-BE49-F238E27FC236}">
                <a16:creationId xmlns:a16="http://schemas.microsoft.com/office/drawing/2014/main" id="{FC869600-233B-61E9-C63C-226CEC9EF0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0" b="10750"/>
          <a:stretch>
            <a:fillRect/>
          </a:stretch>
        </p:blipFill>
        <p:spPr>
          <a:xfrm>
            <a:off x="0" y="476250"/>
            <a:ext cx="12192000" cy="6381750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16397EA0-908E-EB50-3B6C-6BF9B74AF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>
              <a:alpha val="73000"/>
            </a:schemeClr>
          </a:solidFill>
        </p:spPr>
        <p:txBody>
          <a:bodyPr/>
          <a:lstStyle/>
          <a:p>
            <a:r>
              <a:rPr lang="en-US" sz="3200" dirty="0">
                <a:cs typeface="Calibri Light"/>
              </a:rPr>
              <a:t>Take a dip in the SI Research Data Lake</a:t>
            </a:r>
            <a:br>
              <a:rPr lang="en-US" sz="3200" dirty="0">
                <a:cs typeface="Calibri Light"/>
              </a:rPr>
            </a:br>
            <a:br>
              <a:rPr lang="en-US" sz="3200" dirty="0">
                <a:cs typeface="Calibri Light"/>
              </a:rPr>
            </a:br>
            <a:r>
              <a:rPr lang="en-US" sz="2000" dirty="0">
                <a:cs typeface="Calibri Light"/>
              </a:rPr>
              <a:t>Michael Lonneman (SERC-MarineGEO) &amp; Adam Soroka (Research Computing)</a:t>
            </a:r>
            <a:endParaRPr lang="en-US" sz="20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31B6F5C-E07C-90E9-59F3-3236B872E1DD}"/>
              </a:ext>
            </a:extLst>
          </p:cNvPr>
          <p:cNvGrpSpPr/>
          <p:nvPr/>
        </p:nvGrpSpPr>
        <p:grpSpPr>
          <a:xfrm>
            <a:off x="74646" y="5629275"/>
            <a:ext cx="2830480" cy="1123950"/>
            <a:chOff x="74646" y="5629275"/>
            <a:chExt cx="2830480" cy="112395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812D10-02C5-A19B-7357-236A7C115C62}"/>
                </a:ext>
              </a:extLst>
            </p:cNvPr>
            <p:cNvSpPr/>
            <p:nvPr/>
          </p:nvSpPr>
          <p:spPr>
            <a:xfrm>
              <a:off x="74646" y="5629275"/>
              <a:ext cx="2830480" cy="112395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5A48E37-86E5-7227-873C-FDB666420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876" y="5762340"/>
              <a:ext cx="2674938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7578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5F5159-C9C8-E583-77A1-FAC3C5DFE7F7}"/>
              </a:ext>
            </a:extLst>
          </p:cNvPr>
          <p:cNvSpPr txBox="1"/>
          <p:nvPr/>
        </p:nvSpPr>
        <p:spPr>
          <a:xfrm>
            <a:off x="1105537" y="926129"/>
            <a:ext cx="1016055" cy="334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75" b="1" dirty="0" err="1"/>
              <a:t>Loggernet</a:t>
            </a:r>
            <a:endParaRPr lang="en-US" sz="1575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A655E-7958-FB4C-7384-9AF090374EC6}"/>
              </a:ext>
            </a:extLst>
          </p:cNvPr>
          <p:cNvSpPr txBox="1"/>
          <p:nvPr/>
        </p:nvSpPr>
        <p:spPr>
          <a:xfrm>
            <a:off x="585546" y="323639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 dirty="0"/>
              <a:t>Sondes</a:t>
            </a:r>
          </a:p>
          <a:p>
            <a:pPr algn="ctr"/>
            <a:endParaRPr lang="en-US" sz="101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95A72-0D71-E62E-B45A-EF13608B743B}"/>
              </a:ext>
            </a:extLst>
          </p:cNvPr>
          <p:cNvSpPr txBox="1"/>
          <p:nvPr/>
        </p:nvSpPr>
        <p:spPr>
          <a:xfrm>
            <a:off x="2932438" y="257913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/>
              <a:t>Level 1</a:t>
            </a:r>
          </a:p>
          <a:p>
            <a:pPr algn="ctr"/>
            <a:endParaRPr lang="en-US" sz="101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3B3A5-079B-36E3-4C46-D2E2C0B8252F}"/>
              </a:ext>
            </a:extLst>
          </p:cNvPr>
          <p:cNvSpPr txBox="1"/>
          <p:nvPr/>
        </p:nvSpPr>
        <p:spPr>
          <a:xfrm>
            <a:off x="5190652" y="236045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/>
              <a:t>Level 2</a:t>
            </a:r>
          </a:p>
          <a:p>
            <a:pPr algn="ctr"/>
            <a:endParaRPr lang="en-US" sz="101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E5D5C-1CDB-DEFC-47E5-0AA5B74546F9}"/>
              </a:ext>
            </a:extLst>
          </p:cNvPr>
          <p:cNvSpPr txBox="1"/>
          <p:nvPr/>
        </p:nvSpPr>
        <p:spPr>
          <a:xfrm>
            <a:off x="7469014" y="235914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/>
              <a:t>Level 3</a:t>
            </a:r>
          </a:p>
          <a:p>
            <a:pPr algn="ctr"/>
            <a:endParaRPr lang="en-US" sz="101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8C8DE0-9547-19B9-4428-DF12D06CBC17}"/>
              </a:ext>
            </a:extLst>
          </p:cNvPr>
          <p:cNvSpPr/>
          <p:nvPr/>
        </p:nvSpPr>
        <p:spPr>
          <a:xfrm>
            <a:off x="2840925" y="525219"/>
            <a:ext cx="6510149" cy="38706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575" b="1">
              <a:solidFill>
                <a:schemeClr val="tx1"/>
              </a:solidFill>
            </a:endParaRP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2BF55872-6827-2B95-6B45-DA235C4685B2}"/>
              </a:ext>
            </a:extLst>
          </p:cNvPr>
          <p:cNvSpPr/>
          <p:nvPr/>
        </p:nvSpPr>
        <p:spPr>
          <a:xfrm>
            <a:off x="5596951" y="1472932"/>
            <a:ext cx="752320" cy="6757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C541B4A9-51D8-4A0B-EEE8-80595618743C}"/>
              </a:ext>
            </a:extLst>
          </p:cNvPr>
          <p:cNvSpPr/>
          <p:nvPr/>
        </p:nvSpPr>
        <p:spPr>
          <a:xfrm>
            <a:off x="3468912" y="1379089"/>
            <a:ext cx="389051" cy="4905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D33D0-60F6-FEF9-EDBF-067F57A74680}"/>
              </a:ext>
            </a:extLst>
          </p:cNvPr>
          <p:cNvSpPr/>
          <p:nvPr/>
        </p:nvSpPr>
        <p:spPr>
          <a:xfrm>
            <a:off x="2789738" y="168526"/>
            <a:ext cx="2095719" cy="4369058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C9EF67-1DFE-FA4D-0A47-2813642F8BB4}"/>
              </a:ext>
            </a:extLst>
          </p:cNvPr>
          <p:cNvSpPr/>
          <p:nvPr/>
        </p:nvSpPr>
        <p:spPr>
          <a:xfrm>
            <a:off x="5047796" y="168526"/>
            <a:ext cx="2095719" cy="4369058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B1DED0-D533-461C-AE3B-D0BD4B64F747}"/>
              </a:ext>
            </a:extLst>
          </p:cNvPr>
          <p:cNvSpPr/>
          <p:nvPr/>
        </p:nvSpPr>
        <p:spPr>
          <a:xfrm>
            <a:off x="7301953" y="168526"/>
            <a:ext cx="2095719" cy="4369058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F94AE4-84D1-6877-7695-F679538FFDA4}"/>
              </a:ext>
            </a:extLst>
          </p:cNvPr>
          <p:cNvSpPr txBox="1"/>
          <p:nvPr/>
        </p:nvSpPr>
        <p:spPr>
          <a:xfrm flipH="1">
            <a:off x="4987327" y="685471"/>
            <a:ext cx="3010737" cy="3347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575" b="1"/>
              <a:t>Apache Hadoop Cluster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55C981-84CB-1E8D-4A18-67D10D4D77FF}"/>
              </a:ext>
            </a:extLst>
          </p:cNvPr>
          <p:cNvCxnSpPr>
            <a:cxnSpLocks/>
          </p:cNvCxnSpPr>
          <p:nvPr/>
        </p:nvCxnSpPr>
        <p:spPr>
          <a:xfrm>
            <a:off x="2182624" y="1649045"/>
            <a:ext cx="1053871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F4D478-BA7D-55BD-C58D-5B4F21D1C23B}"/>
              </a:ext>
            </a:extLst>
          </p:cNvPr>
          <p:cNvCxnSpPr>
            <a:cxnSpLocks/>
          </p:cNvCxnSpPr>
          <p:nvPr/>
        </p:nvCxnSpPr>
        <p:spPr>
          <a:xfrm>
            <a:off x="4215885" y="1830475"/>
            <a:ext cx="133914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ylinder 1">
            <a:extLst>
              <a:ext uri="{FF2B5EF4-FFF2-40B4-BE49-F238E27FC236}">
                <a16:creationId xmlns:a16="http://schemas.microsoft.com/office/drawing/2014/main" id="{3BDF6DC1-45B0-2820-9DC1-493C0446231B}"/>
              </a:ext>
            </a:extLst>
          </p:cNvPr>
          <p:cNvSpPr/>
          <p:nvPr/>
        </p:nvSpPr>
        <p:spPr>
          <a:xfrm>
            <a:off x="3621312" y="1531489"/>
            <a:ext cx="389051" cy="4905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2" name="Cylinder 41">
            <a:extLst>
              <a:ext uri="{FF2B5EF4-FFF2-40B4-BE49-F238E27FC236}">
                <a16:creationId xmlns:a16="http://schemas.microsoft.com/office/drawing/2014/main" id="{07753781-3495-BC91-20BC-4F3BD9A5310A}"/>
              </a:ext>
            </a:extLst>
          </p:cNvPr>
          <p:cNvSpPr/>
          <p:nvPr/>
        </p:nvSpPr>
        <p:spPr>
          <a:xfrm>
            <a:off x="3773712" y="1683889"/>
            <a:ext cx="389051" cy="4905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1D3D36FD-4F5B-661C-13E0-E151C2E191F2}"/>
              </a:ext>
            </a:extLst>
          </p:cNvPr>
          <p:cNvSpPr/>
          <p:nvPr/>
        </p:nvSpPr>
        <p:spPr>
          <a:xfrm>
            <a:off x="5652536" y="2357919"/>
            <a:ext cx="752320" cy="6757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id="{0FDA7098-E38D-F9B4-753D-EF2F466A21A2}"/>
              </a:ext>
            </a:extLst>
          </p:cNvPr>
          <p:cNvSpPr/>
          <p:nvPr/>
        </p:nvSpPr>
        <p:spPr>
          <a:xfrm>
            <a:off x="3524497" y="2264076"/>
            <a:ext cx="389051" cy="4905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40337CD-11F9-6E2E-F30D-778E6021DD6D}"/>
              </a:ext>
            </a:extLst>
          </p:cNvPr>
          <p:cNvCxnSpPr>
            <a:cxnSpLocks/>
          </p:cNvCxnSpPr>
          <p:nvPr/>
        </p:nvCxnSpPr>
        <p:spPr>
          <a:xfrm>
            <a:off x="4271470" y="2715462"/>
            <a:ext cx="133914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ylinder 45">
            <a:extLst>
              <a:ext uri="{FF2B5EF4-FFF2-40B4-BE49-F238E27FC236}">
                <a16:creationId xmlns:a16="http://schemas.microsoft.com/office/drawing/2014/main" id="{E3CF8157-BA6F-E3C6-C3D8-EC6D37534451}"/>
              </a:ext>
            </a:extLst>
          </p:cNvPr>
          <p:cNvSpPr/>
          <p:nvPr/>
        </p:nvSpPr>
        <p:spPr>
          <a:xfrm>
            <a:off x="3676897" y="2416476"/>
            <a:ext cx="389051" cy="4905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7" name="Cylinder 46">
            <a:extLst>
              <a:ext uri="{FF2B5EF4-FFF2-40B4-BE49-F238E27FC236}">
                <a16:creationId xmlns:a16="http://schemas.microsoft.com/office/drawing/2014/main" id="{D9949FDA-BA12-E427-4B88-20933C4838F1}"/>
              </a:ext>
            </a:extLst>
          </p:cNvPr>
          <p:cNvSpPr/>
          <p:nvPr/>
        </p:nvSpPr>
        <p:spPr>
          <a:xfrm>
            <a:off x="3829297" y="2568876"/>
            <a:ext cx="389051" cy="4905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913665A-CB58-7D55-41B5-04B8A5070260}"/>
              </a:ext>
            </a:extLst>
          </p:cNvPr>
          <p:cNvSpPr/>
          <p:nvPr/>
        </p:nvSpPr>
        <p:spPr>
          <a:xfrm>
            <a:off x="5680140" y="3319950"/>
            <a:ext cx="752320" cy="6757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8E05900E-B95E-F422-8053-04A3DD190C77}"/>
              </a:ext>
            </a:extLst>
          </p:cNvPr>
          <p:cNvSpPr/>
          <p:nvPr/>
        </p:nvSpPr>
        <p:spPr>
          <a:xfrm>
            <a:off x="3552101" y="3226107"/>
            <a:ext cx="389051" cy="4905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4F1561-A617-D185-55CE-2D259877B150}"/>
              </a:ext>
            </a:extLst>
          </p:cNvPr>
          <p:cNvCxnSpPr>
            <a:cxnSpLocks/>
          </p:cNvCxnSpPr>
          <p:nvPr/>
        </p:nvCxnSpPr>
        <p:spPr>
          <a:xfrm>
            <a:off x="4299074" y="3677493"/>
            <a:ext cx="133914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ylinder 50">
            <a:extLst>
              <a:ext uri="{FF2B5EF4-FFF2-40B4-BE49-F238E27FC236}">
                <a16:creationId xmlns:a16="http://schemas.microsoft.com/office/drawing/2014/main" id="{836CCA5C-ED58-6D44-A39E-F43E5715D18D}"/>
              </a:ext>
            </a:extLst>
          </p:cNvPr>
          <p:cNvSpPr/>
          <p:nvPr/>
        </p:nvSpPr>
        <p:spPr>
          <a:xfrm>
            <a:off x="3704501" y="3378507"/>
            <a:ext cx="389051" cy="4905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E29EFC22-5741-4EFB-B3CB-752B90EE480F}"/>
              </a:ext>
            </a:extLst>
          </p:cNvPr>
          <p:cNvSpPr/>
          <p:nvPr/>
        </p:nvSpPr>
        <p:spPr>
          <a:xfrm>
            <a:off x="3856901" y="3530907"/>
            <a:ext cx="389051" cy="4905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20B748-1455-4712-EB68-DAB69816E2B6}"/>
              </a:ext>
            </a:extLst>
          </p:cNvPr>
          <p:cNvCxnSpPr>
            <a:cxnSpLocks/>
          </p:cNvCxnSpPr>
          <p:nvPr/>
        </p:nvCxnSpPr>
        <p:spPr>
          <a:xfrm>
            <a:off x="6473943" y="1830475"/>
            <a:ext cx="133914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ylinder 53">
            <a:extLst>
              <a:ext uri="{FF2B5EF4-FFF2-40B4-BE49-F238E27FC236}">
                <a16:creationId xmlns:a16="http://schemas.microsoft.com/office/drawing/2014/main" id="{2538B622-D634-73D0-F76B-FEDAB4C38B3F}"/>
              </a:ext>
            </a:extLst>
          </p:cNvPr>
          <p:cNvSpPr/>
          <p:nvPr/>
        </p:nvSpPr>
        <p:spPr>
          <a:xfrm>
            <a:off x="7922365" y="1478586"/>
            <a:ext cx="752320" cy="6757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FA2C306-32F6-DD46-9CBD-974BD0B44822}"/>
              </a:ext>
            </a:extLst>
          </p:cNvPr>
          <p:cNvCxnSpPr>
            <a:cxnSpLocks/>
          </p:cNvCxnSpPr>
          <p:nvPr/>
        </p:nvCxnSpPr>
        <p:spPr>
          <a:xfrm>
            <a:off x="6473943" y="2714639"/>
            <a:ext cx="133914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ylinder 55">
            <a:extLst>
              <a:ext uri="{FF2B5EF4-FFF2-40B4-BE49-F238E27FC236}">
                <a16:creationId xmlns:a16="http://schemas.microsoft.com/office/drawing/2014/main" id="{5CC80DCF-E2C3-6C75-3574-4A6D670C2286}"/>
              </a:ext>
            </a:extLst>
          </p:cNvPr>
          <p:cNvSpPr/>
          <p:nvPr/>
        </p:nvSpPr>
        <p:spPr>
          <a:xfrm>
            <a:off x="7922365" y="2362750"/>
            <a:ext cx="752320" cy="6757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88829F-9260-2A01-AF7C-A3369B5ECE57}"/>
              </a:ext>
            </a:extLst>
          </p:cNvPr>
          <p:cNvCxnSpPr>
            <a:cxnSpLocks/>
          </p:cNvCxnSpPr>
          <p:nvPr/>
        </p:nvCxnSpPr>
        <p:spPr>
          <a:xfrm>
            <a:off x="6546800" y="3657682"/>
            <a:ext cx="133914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ylinder 57">
            <a:extLst>
              <a:ext uri="{FF2B5EF4-FFF2-40B4-BE49-F238E27FC236}">
                <a16:creationId xmlns:a16="http://schemas.microsoft.com/office/drawing/2014/main" id="{AED1D0AC-4E24-686E-594D-CCD48659CF39}"/>
              </a:ext>
            </a:extLst>
          </p:cNvPr>
          <p:cNvSpPr/>
          <p:nvPr/>
        </p:nvSpPr>
        <p:spPr>
          <a:xfrm>
            <a:off x="7995222" y="3305793"/>
            <a:ext cx="752320" cy="6757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BE27F9-25E5-E8A8-BCE7-D38B835F8D9E}"/>
              </a:ext>
            </a:extLst>
          </p:cNvPr>
          <p:cNvSpPr txBox="1"/>
          <p:nvPr/>
        </p:nvSpPr>
        <p:spPr>
          <a:xfrm>
            <a:off x="1098974" y="1307916"/>
            <a:ext cx="1016055" cy="334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75" b="1" dirty="0" err="1"/>
              <a:t>Korexo</a:t>
            </a:r>
            <a:endParaRPr lang="en-US" sz="1575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6386C-AD74-C6A5-0E0D-0E5CD19F523C}"/>
              </a:ext>
            </a:extLst>
          </p:cNvPr>
          <p:cNvSpPr txBox="1"/>
          <p:nvPr/>
        </p:nvSpPr>
        <p:spPr>
          <a:xfrm>
            <a:off x="1105537" y="1702319"/>
            <a:ext cx="1016055" cy="334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75" b="1" dirty="0"/>
              <a:t>Manual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1AF0DA0-11EE-FC2C-E36C-6D586199E25C}"/>
              </a:ext>
            </a:extLst>
          </p:cNvPr>
          <p:cNvSpPr txBox="1"/>
          <p:nvPr/>
        </p:nvSpPr>
        <p:spPr>
          <a:xfrm>
            <a:off x="1135666" y="2242570"/>
            <a:ext cx="1016055" cy="334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75" b="1" dirty="0" err="1"/>
              <a:t>Loggernet</a:t>
            </a:r>
            <a:endParaRPr lang="en-US" sz="1575" b="1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771FBDB-FB4E-EC72-432D-A95EC38FAD8F}"/>
              </a:ext>
            </a:extLst>
          </p:cNvPr>
          <p:cNvCxnSpPr>
            <a:cxnSpLocks/>
          </p:cNvCxnSpPr>
          <p:nvPr/>
        </p:nvCxnSpPr>
        <p:spPr>
          <a:xfrm flipV="1">
            <a:off x="2254437" y="2714639"/>
            <a:ext cx="1139226" cy="128031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E57B2CD-4FD6-C156-5FF8-27C9598BDFC3}"/>
              </a:ext>
            </a:extLst>
          </p:cNvPr>
          <p:cNvSpPr txBox="1"/>
          <p:nvPr/>
        </p:nvSpPr>
        <p:spPr>
          <a:xfrm>
            <a:off x="1129103" y="2624357"/>
            <a:ext cx="1016055" cy="334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75" b="1" dirty="0" err="1"/>
              <a:t>Korexo</a:t>
            </a:r>
            <a:endParaRPr lang="en-US" sz="1575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0BE31D-2371-E733-F69F-6C5E68C9ABB1}"/>
              </a:ext>
            </a:extLst>
          </p:cNvPr>
          <p:cNvSpPr txBox="1"/>
          <p:nvPr/>
        </p:nvSpPr>
        <p:spPr>
          <a:xfrm>
            <a:off x="1135666" y="3018760"/>
            <a:ext cx="1016055" cy="334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75" b="1" dirty="0"/>
              <a:t>Manual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CA1EC9-914D-2C0A-DD4E-D6183801F09A}"/>
              </a:ext>
            </a:extLst>
          </p:cNvPr>
          <p:cNvSpPr txBox="1"/>
          <p:nvPr/>
        </p:nvSpPr>
        <p:spPr>
          <a:xfrm>
            <a:off x="1164821" y="3625507"/>
            <a:ext cx="1016055" cy="334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75" b="1" dirty="0" err="1"/>
              <a:t>Loggernet</a:t>
            </a:r>
            <a:endParaRPr lang="en-US" sz="1575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934E442-6E03-9367-5358-2B82F68ADBE6}"/>
              </a:ext>
            </a:extLst>
          </p:cNvPr>
          <p:cNvCxnSpPr>
            <a:cxnSpLocks/>
          </p:cNvCxnSpPr>
          <p:nvPr/>
        </p:nvCxnSpPr>
        <p:spPr>
          <a:xfrm flipV="1">
            <a:off x="2241908" y="3677493"/>
            <a:ext cx="1151755" cy="67093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C9788F2-8A48-42BF-CFF8-BC7884450C3F}"/>
              </a:ext>
            </a:extLst>
          </p:cNvPr>
          <p:cNvSpPr txBox="1"/>
          <p:nvPr/>
        </p:nvSpPr>
        <p:spPr>
          <a:xfrm>
            <a:off x="1158258" y="4007294"/>
            <a:ext cx="1016055" cy="334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75" b="1" dirty="0" err="1"/>
              <a:t>Korexo</a:t>
            </a:r>
            <a:endParaRPr lang="en-US" sz="1575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94D9A76-2233-245D-37F9-5C2605BB5E0E}"/>
              </a:ext>
            </a:extLst>
          </p:cNvPr>
          <p:cNvSpPr txBox="1"/>
          <p:nvPr/>
        </p:nvSpPr>
        <p:spPr>
          <a:xfrm>
            <a:off x="1164821" y="4401697"/>
            <a:ext cx="1016055" cy="334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75" b="1" dirty="0"/>
              <a:t>Manual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5F84B03-BE2E-7C11-57CA-B21D004C3760}"/>
              </a:ext>
            </a:extLst>
          </p:cNvPr>
          <p:cNvSpPr txBox="1"/>
          <p:nvPr/>
        </p:nvSpPr>
        <p:spPr>
          <a:xfrm>
            <a:off x="-269788" y="1354255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 dirty="0"/>
              <a:t>Site A</a:t>
            </a:r>
          </a:p>
          <a:p>
            <a:pPr algn="ctr"/>
            <a:endParaRPr lang="en-US" sz="1013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A334D0-032A-9265-D6A7-635C34F64551}"/>
              </a:ext>
            </a:extLst>
          </p:cNvPr>
          <p:cNvSpPr txBox="1"/>
          <p:nvPr/>
        </p:nvSpPr>
        <p:spPr>
          <a:xfrm>
            <a:off x="-283281" y="2746713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 dirty="0"/>
              <a:t>Site B</a:t>
            </a:r>
          </a:p>
          <a:p>
            <a:pPr algn="ctr"/>
            <a:endParaRPr lang="en-US" sz="1013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975C87A-D34C-0081-1A05-3FD815DF6E7A}"/>
              </a:ext>
            </a:extLst>
          </p:cNvPr>
          <p:cNvSpPr txBox="1"/>
          <p:nvPr/>
        </p:nvSpPr>
        <p:spPr>
          <a:xfrm>
            <a:off x="-239657" y="3959448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 dirty="0"/>
              <a:t>Site C</a:t>
            </a:r>
          </a:p>
          <a:p>
            <a:pPr algn="ctr"/>
            <a:endParaRPr lang="en-US" sz="1013" dirty="0"/>
          </a:p>
        </p:txBody>
      </p:sp>
      <p:sp>
        <p:nvSpPr>
          <p:cNvPr id="76" name="Cylinder 75">
            <a:extLst>
              <a:ext uri="{FF2B5EF4-FFF2-40B4-BE49-F238E27FC236}">
                <a16:creationId xmlns:a16="http://schemas.microsoft.com/office/drawing/2014/main" id="{B5A39C0D-B5EE-E693-F12F-76D678BCCA5E}"/>
              </a:ext>
            </a:extLst>
          </p:cNvPr>
          <p:cNvSpPr/>
          <p:nvPr/>
        </p:nvSpPr>
        <p:spPr>
          <a:xfrm>
            <a:off x="6367445" y="1072086"/>
            <a:ext cx="358710" cy="44499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7" name="Cylinder 76">
            <a:extLst>
              <a:ext uri="{FF2B5EF4-FFF2-40B4-BE49-F238E27FC236}">
                <a16:creationId xmlns:a16="http://schemas.microsoft.com/office/drawing/2014/main" id="{775E64A0-486A-0EEF-27B1-2C53C9DA7C11}"/>
              </a:ext>
            </a:extLst>
          </p:cNvPr>
          <p:cNvSpPr/>
          <p:nvPr/>
        </p:nvSpPr>
        <p:spPr>
          <a:xfrm>
            <a:off x="6456043" y="2091293"/>
            <a:ext cx="358710" cy="44499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8" name="Cylinder 77">
            <a:extLst>
              <a:ext uri="{FF2B5EF4-FFF2-40B4-BE49-F238E27FC236}">
                <a16:creationId xmlns:a16="http://schemas.microsoft.com/office/drawing/2014/main" id="{7DE95CB2-C663-67B6-7B45-7DBB222D1CE8}"/>
              </a:ext>
            </a:extLst>
          </p:cNvPr>
          <p:cNvSpPr/>
          <p:nvPr/>
        </p:nvSpPr>
        <p:spPr>
          <a:xfrm>
            <a:off x="6510540" y="3068030"/>
            <a:ext cx="358710" cy="44499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181274A8-F4B7-2DF9-271F-B881BE365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023" y="2499261"/>
            <a:ext cx="715697" cy="4174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E0F8DA-19BC-FDA0-B67F-7F575E11E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077" y="2616166"/>
            <a:ext cx="715697" cy="4174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31B9BE-AEEC-3BD6-EADD-10EDE9115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317" y="2541574"/>
            <a:ext cx="715697" cy="4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9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8865BF-33D9-2573-2A8C-142A9A605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802"/>
            <a:ext cx="12192000" cy="536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09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B7D32318-FE15-4BA7-8CDA-EDD6A0E1068C}"/>
              </a:ext>
            </a:extLst>
          </p:cNvPr>
          <p:cNvSpPr/>
          <p:nvPr/>
        </p:nvSpPr>
        <p:spPr>
          <a:xfrm rot="5400000">
            <a:off x="8327178" y="4024516"/>
            <a:ext cx="1502492" cy="37759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D16346-1F34-456A-A5D9-ACB6943A876A}"/>
              </a:ext>
            </a:extLst>
          </p:cNvPr>
          <p:cNvSpPr/>
          <p:nvPr/>
        </p:nvSpPr>
        <p:spPr>
          <a:xfrm>
            <a:off x="149" y="0"/>
            <a:ext cx="12191703" cy="406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Chemical and Physical Observation Program (CPOP) Data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0B0BC-0A93-4CDA-BF4F-E15D5AAC659A}"/>
              </a:ext>
            </a:extLst>
          </p:cNvPr>
          <p:cNvSpPr txBox="1"/>
          <p:nvPr/>
        </p:nvSpPr>
        <p:spPr>
          <a:xfrm>
            <a:off x="1544760" y="1883376"/>
            <a:ext cx="1016055" cy="334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75" b="1" err="1"/>
              <a:t>Loggernet</a:t>
            </a:r>
            <a:endParaRPr lang="en-US" sz="1575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30FA44-FB87-43D4-8427-8642A9767E4D}"/>
              </a:ext>
            </a:extLst>
          </p:cNvPr>
          <p:cNvSpPr txBox="1"/>
          <p:nvPr/>
        </p:nvSpPr>
        <p:spPr>
          <a:xfrm>
            <a:off x="1150420" y="1458479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/>
              <a:t>Data Inputs</a:t>
            </a:r>
          </a:p>
          <a:p>
            <a:pPr algn="ctr"/>
            <a:endParaRPr lang="en-US" sz="1013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B49CAC-E991-4CF2-94A7-14790B30BDC1}"/>
              </a:ext>
            </a:extLst>
          </p:cNvPr>
          <p:cNvSpPr txBox="1"/>
          <p:nvPr/>
        </p:nvSpPr>
        <p:spPr>
          <a:xfrm>
            <a:off x="3312101" y="668357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/>
              <a:t>Level 1</a:t>
            </a:r>
          </a:p>
          <a:p>
            <a:pPr algn="ctr"/>
            <a:endParaRPr lang="en-US" sz="1013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2A12B2-6929-436C-A36E-555557BF9224}"/>
              </a:ext>
            </a:extLst>
          </p:cNvPr>
          <p:cNvSpPr txBox="1"/>
          <p:nvPr/>
        </p:nvSpPr>
        <p:spPr>
          <a:xfrm>
            <a:off x="5570315" y="646489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/>
              <a:t>Level 2</a:t>
            </a:r>
          </a:p>
          <a:p>
            <a:pPr algn="ctr"/>
            <a:endParaRPr lang="en-US" sz="1013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1DF988-0251-4B65-955F-410594F1D01D}"/>
              </a:ext>
            </a:extLst>
          </p:cNvPr>
          <p:cNvSpPr txBox="1"/>
          <p:nvPr/>
        </p:nvSpPr>
        <p:spPr>
          <a:xfrm>
            <a:off x="7848677" y="646358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/>
              <a:t>Level 3</a:t>
            </a:r>
          </a:p>
          <a:p>
            <a:pPr algn="ctr"/>
            <a:endParaRPr lang="en-US" sz="1013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0559DDE-A6D9-44C0-B991-A8C918B86EA7}"/>
              </a:ext>
            </a:extLst>
          </p:cNvPr>
          <p:cNvSpPr/>
          <p:nvPr/>
        </p:nvSpPr>
        <p:spPr>
          <a:xfrm>
            <a:off x="3220588" y="935663"/>
            <a:ext cx="6510149" cy="38706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575" b="1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A128F9-F7D7-4D09-A8E9-5171802763A1}"/>
              </a:ext>
            </a:extLst>
          </p:cNvPr>
          <p:cNvSpPr txBox="1"/>
          <p:nvPr/>
        </p:nvSpPr>
        <p:spPr>
          <a:xfrm>
            <a:off x="3320973" y="1771111"/>
            <a:ext cx="1804737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Convert to flat file CSV</a:t>
            </a:r>
          </a:p>
        </p:txBody>
      </p:sp>
      <p:sp>
        <p:nvSpPr>
          <p:cNvPr id="47" name="Cylinder 46">
            <a:extLst>
              <a:ext uri="{FF2B5EF4-FFF2-40B4-BE49-F238E27FC236}">
                <a16:creationId xmlns:a16="http://schemas.microsoft.com/office/drawing/2014/main" id="{2E138B4F-C5DB-4140-97E7-C50C4C99AC3B}"/>
              </a:ext>
            </a:extLst>
          </p:cNvPr>
          <p:cNvSpPr/>
          <p:nvPr/>
        </p:nvSpPr>
        <p:spPr>
          <a:xfrm>
            <a:off x="6109541" y="3444202"/>
            <a:ext cx="752320" cy="6757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17F3BAE6-10F5-466F-A2E3-641B9E73C592}"/>
              </a:ext>
            </a:extLst>
          </p:cNvPr>
          <p:cNvSpPr/>
          <p:nvPr/>
        </p:nvSpPr>
        <p:spPr>
          <a:xfrm>
            <a:off x="3851507" y="3444203"/>
            <a:ext cx="752320" cy="63443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88052A7-1CD4-4555-9C66-A0C580A483C2}"/>
              </a:ext>
            </a:extLst>
          </p:cNvPr>
          <p:cNvSpPr/>
          <p:nvPr/>
        </p:nvSpPr>
        <p:spPr>
          <a:xfrm>
            <a:off x="3169401" y="578970"/>
            <a:ext cx="2095719" cy="4369058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08C4A8F-BE60-44B3-A608-7E8591B0E08E}"/>
              </a:ext>
            </a:extLst>
          </p:cNvPr>
          <p:cNvSpPr/>
          <p:nvPr/>
        </p:nvSpPr>
        <p:spPr>
          <a:xfrm>
            <a:off x="5427459" y="578970"/>
            <a:ext cx="2095719" cy="4369058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F7F636-FA91-4278-8290-E89AB71E87ED}"/>
              </a:ext>
            </a:extLst>
          </p:cNvPr>
          <p:cNvSpPr/>
          <p:nvPr/>
        </p:nvSpPr>
        <p:spPr>
          <a:xfrm>
            <a:off x="7681616" y="578970"/>
            <a:ext cx="2095719" cy="4369058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29FFAE-1918-4EFA-A10D-AAFF6D8D4388}"/>
              </a:ext>
            </a:extLst>
          </p:cNvPr>
          <p:cNvSpPr txBox="1"/>
          <p:nvPr/>
        </p:nvSpPr>
        <p:spPr>
          <a:xfrm flipH="1">
            <a:off x="5366990" y="1095915"/>
            <a:ext cx="3010737" cy="3347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575" b="1"/>
              <a:t>Apache Hadoop Cluster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636F48A-5D4D-4FBB-80EF-000C5AE97360}"/>
              </a:ext>
            </a:extLst>
          </p:cNvPr>
          <p:cNvCxnSpPr>
            <a:cxnSpLocks/>
            <a:stCxn id="42" idx="0"/>
          </p:cNvCxnSpPr>
          <p:nvPr/>
        </p:nvCxnSpPr>
        <p:spPr>
          <a:xfrm>
            <a:off x="8751045" y="3613136"/>
            <a:ext cx="0" cy="1756258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C139245-3AA0-4F1C-8E60-0EACF29A454C}"/>
              </a:ext>
            </a:extLst>
          </p:cNvPr>
          <p:cNvCxnSpPr>
            <a:cxnSpLocks/>
          </p:cNvCxnSpPr>
          <p:nvPr/>
        </p:nvCxnSpPr>
        <p:spPr>
          <a:xfrm>
            <a:off x="2562287" y="2059489"/>
            <a:ext cx="515997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2766DAE-DD58-4889-A270-6514D02B8DDD}"/>
              </a:ext>
            </a:extLst>
          </p:cNvPr>
          <p:cNvSpPr/>
          <p:nvPr/>
        </p:nvSpPr>
        <p:spPr>
          <a:xfrm rot="5400000">
            <a:off x="4581025" y="4229632"/>
            <a:ext cx="1502492" cy="33656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9B1FD6B-8EC7-4F0A-8607-92729CFA95B6}"/>
              </a:ext>
            </a:extLst>
          </p:cNvPr>
          <p:cNvCxnSpPr>
            <a:cxnSpLocks/>
          </p:cNvCxnSpPr>
          <p:nvPr/>
        </p:nvCxnSpPr>
        <p:spPr>
          <a:xfrm flipV="1">
            <a:off x="6485700" y="4255190"/>
            <a:ext cx="0" cy="906045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8242035-55E0-42E7-872E-193EC8EF3AA9}"/>
              </a:ext>
            </a:extLst>
          </p:cNvPr>
          <p:cNvCxnSpPr>
            <a:cxnSpLocks/>
          </p:cNvCxnSpPr>
          <p:nvPr/>
        </p:nvCxnSpPr>
        <p:spPr>
          <a:xfrm>
            <a:off x="4214469" y="2497337"/>
            <a:ext cx="17523" cy="847946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F4287B7-9CD8-49D2-AAD5-2830D388460B}"/>
              </a:ext>
            </a:extLst>
          </p:cNvPr>
          <p:cNvSpPr txBox="1"/>
          <p:nvPr/>
        </p:nvSpPr>
        <p:spPr>
          <a:xfrm>
            <a:off x="3969673" y="6059780"/>
            <a:ext cx="2763262" cy="33470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Technician mark-up QC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6D5525E-08EC-4A2E-ABF5-AAB90F808D41}"/>
              </a:ext>
            </a:extLst>
          </p:cNvPr>
          <p:cNvSpPr/>
          <p:nvPr/>
        </p:nvSpPr>
        <p:spPr>
          <a:xfrm>
            <a:off x="3960803" y="5458623"/>
            <a:ext cx="2785578" cy="3750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25">
                <a:solidFill>
                  <a:schemeClr val="tx1"/>
                </a:solidFill>
              </a:rPr>
              <a:t>R Shiny (Internal) Annotation App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2FA51E-51A8-4C40-9829-254387C4603F}"/>
              </a:ext>
            </a:extLst>
          </p:cNvPr>
          <p:cNvSpPr txBox="1"/>
          <p:nvPr/>
        </p:nvSpPr>
        <p:spPr>
          <a:xfrm>
            <a:off x="7848677" y="1703771"/>
            <a:ext cx="1804737" cy="81945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Apply calibration factors based on technician mark-up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EF4B2F4-B4EB-465A-92BD-FF52844B9D84}"/>
              </a:ext>
            </a:extLst>
          </p:cNvPr>
          <p:cNvCxnSpPr>
            <a:cxnSpLocks/>
          </p:cNvCxnSpPr>
          <p:nvPr/>
        </p:nvCxnSpPr>
        <p:spPr>
          <a:xfrm flipV="1">
            <a:off x="6485700" y="2596797"/>
            <a:ext cx="0" cy="863312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F7C4ABD-D062-4C6B-A20A-C9818958A19F}"/>
              </a:ext>
            </a:extLst>
          </p:cNvPr>
          <p:cNvCxnSpPr>
            <a:cxnSpLocks/>
          </p:cNvCxnSpPr>
          <p:nvPr/>
        </p:nvCxnSpPr>
        <p:spPr>
          <a:xfrm>
            <a:off x="7324917" y="2067883"/>
            <a:ext cx="962872" cy="1376319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98FDBA2C-133E-4539-A297-FA6B7B38CD57}"/>
              </a:ext>
            </a:extLst>
          </p:cNvPr>
          <p:cNvSpPr/>
          <p:nvPr/>
        </p:nvSpPr>
        <p:spPr>
          <a:xfrm>
            <a:off x="7743575" y="5415464"/>
            <a:ext cx="2785578" cy="3750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25">
                <a:solidFill>
                  <a:schemeClr val="tx1"/>
                </a:solidFill>
              </a:rPr>
              <a:t>R Shiny (external) </a:t>
            </a:r>
          </a:p>
          <a:p>
            <a:pPr algn="ctr"/>
            <a:r>
              <a:rPr lang="en-US" sz="2025">
                <a:solidFill>
                  <a:schemeClr val="tx1"/>
                </a:solidFill>
              </a:rPr>
              <a:t>Public App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4170403-7B74-4C60-B09B-54677F41A75B}"/>
              </a:ext>
            </a:extLst>
          </p:cNvPr>
          <p:cNvSpPr txBox="1"/>
          <p:nvPr/>
        </p:nvSpPr>
        <p:spPr>
          <a:xfrm>
            <a:off x="9883118" y="6095602"/>
            <a:ext cx="958623" cy="33470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Visualize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F8C5391-0CFE-4794-9A02-D03458EB92B7}"/>
              </a:ext>
            </a:extLst>
          </p:cNvPr>
          <p:cNvSpPr txBox="1"/>
          <p:nvPr/>
        </p:nvSpPr>
        <p:spPr>
          <a:xfrm>
            <a:off x="7324917" y="6114973"/>
            <a:ext cx="1135681" cy="33470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Download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BE52A47-45E5-4AB4-A283-5B57EFF30587}"/>
              </a:ext>
            </a:extLst>
          </p:cNvPr>
          <p:cNvSpPr txBox="1"/>
          <p:nvPr/>
        </p:nvSpPr>
        <p:spPr>
          <a:xfrm>
            <a:off x="8604018" y="5974415"/>
            <a:ext cx="1135681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Query &amp; Transform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01EF4C6-BCEF-46D3-8CB0-D8A403EE1567}"/>
              </a:ext>
            </a:extLst>
          </p:cNvPr>
          <p:cNvCxnSpPr>
            <a:cxnSpLocks/>
          </p:cNvCxnSpPr>
          <p:nvPr/>
        </p:nvCxnSpPr>
        <p:spPr>
          <a:xfrm>
            <a:off x="4603826" y="3788214"/>
            <a:ext cx="133914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E7E557A-3709-42BD-8778-5AC2C610B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603" y="3533803"/>
            <a:ext cx="1445054" cy="508822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9FC176D-B23E-4AE3-A386-B86774A9C46F}"/>
              </a:ext>
            </a:extLst>
          </p:cNvPr>
          <p:cNvCxnSpPr>
            <a:cxnSpLocks/>
          </p:cNvCxnSpPr>
          <p:nvPr/>
        </p:nvCxnSpPr>
        <p:spPr>
          <a:xfrm>
            <a:off x="9127205" y="3780655"/>
            <a:ext cx="1055886" cy="1415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56EBFC4-D521-47EA-9F23-A1FBCA08BC69}"/>
              </a:ext>
            </a:extLst>
          </p:cNvPr>
          <p:cNvSpPr/>
          <p:nvPr/>
        </p:nvSpPr>
        <p:spPr>
          <a:xfrm rot="5400000">
            <a:off x="1239291" y="4813057"/>
            <a:ext cx="1502492" cy="21988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64612B1-43DA-4378-B6C8-8B1A50302D68}"/>
              </a:ext>
            </a:extLst>
          </p:cNvPr>
          <p:cNvSpPr/>
          <p:nvPr/>
        </p:nvSpPr>
        <p:spPr>
          <a:xfrm>
            <a:off x="949816" y="5410118"/>
            <a:ext cx="2028341" cy="3750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25">
                <a:solidFill>
                  <a:schemeClr val="tx1"/>
                </a:solidFill>
              </a:rPr>
              <a:t>R Shiny (Internal) CPOP App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BE4A92-BD07-4396-A86B-38D1F78A2001}"/>
              </a:ext>
            </a:extLst>
          </p:cNvPr>
          <p:cNvSpPr txBox="1"/>
          <p:nvPr/>
        </p:nvSpPr>
        <p:spPr>
          <a:xfrm>
            <a:off x="1459661" y="6051346"/>
            <a:ext cx="958623" cy="33470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Visualize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E584BB0-960D-45EE-A543-D6FCE1BDA228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2002867" y="3761421"/>
            <a:ext cx="1848640" cy="1541563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8A2E1C8-96CE-4E82-BD43-1EBBE6F49B5A}"/>
              </a:ext>
            </a:extLst>
          </p:cNvPr>
          <p:cNvSpPr txBox="1"/>
          <p:nvPr/>
        </p:nvSpPr>
        <p:spPr>
          <a:xfrm>
            <a:off x="5582293" y="1779343"/>
            <a:ext cx="1804737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Process data for publishing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818AB5-2F72-43F3-8F21-D1685ED11A2D}"/>
              </a:ext>
            </a:extLst>
          </p:cNvPr>
          <p:cNvCxnSpPr>
            <a:cxnSpLocks/>
          </p:cNvCxnSpPr>
          <p:nvPr/>
        </p:nvCxnSpPr>
        <p:spPr>
          <a:xfrm flipV="1">
            <a:off x="8755589" y="2670491"/>
            <a:ext cx="0" cy="863312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ylinder 41">
            <a:extLst>
              <a:ext uri="{FF2B5EF4-FFF2-40B4-BE49-F238E27FC236}">
                <a16:creationId xmlns:a16="http://schemas.microsoft.com/office/drawing/2014/main" id="{7C6B8113-DF98-4774-A8F9-87BDE2D3E4E9}"/>
              </a:ext>
            </a:extLst>
          </p:cNvPr>
          <p:cNvSpPr/>
          <p:nvPr/>
        </p:nvSpPr>
        <p:spPr>
          <a:xfrm>
            <a:off x="8374885" y="3444202"/>
            <a:ext cx="752320" cy="6757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8C03957-A0ED-4FA8-B1FC-A19200D77ADE}"/>
              </a:ext>
            </a:extLst>
          </p:cNvPr>
          <p:cNvCxnSpPr>
            <a:cxnSpLocks/>
          </p:cNvCxnSpPr>
          <p:nvPr/>
        </p:nvCxnSpPr>
        <p:spPr>
          <a:xfrm>
            <a:off x="6258140" y="4078639"/>
            <a:ext cx="0" cy="1290755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4D61883-F1E4-4746-AC22-454E6DC01AFF}"/>
              </a:ext>
            </a:extLst>
          </p:cNvPr>
          <p:cNvSpPr/>
          <p:nvPr/>
        </p:nvSpPr>
        <p:spPr>
          <a:xfrm>
            <a:off x="7585597" y="406067"/>
            <a:ext cx="3876586" cy="6299859"/>
          </a:xfrm>
          <a:prstGeom prst="rect">
            <a:avLst/>
          </a:prstGeom>
          <a:solidFill>
            <a:srgbClr val="767171">
              <a:alpha val="9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6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B7D32318-FE15-4BA7-8CDA-EDD6A0E1068C}"/>
              </a:ext>
            </a:extLst>
          </p:cNvPr>
          <p:cNvSpPr/>
          <p:nvPr/>
        </p:nvSpPr>
        <p:spPr>
          <a:xfrm rot="5400000">
            <a:off x="8327178" y="4024516"/>
            <a:ext cx="1502492" cy="37759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D16346-1F34-456A-A5D9-ACB6943A876A}"/>
              </a:ext>
            </a:extLst>
          </p:cNvPr>
          <p:cNvSpPr/>
          <p:nvPr/>
        </p:nvSpPr>
        <p:spPr>
          <a:xfrm>
            <a:off x="149" y="0"/>
            <a:ext cx="12191703" cy="406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Chemical and Physical Observation Program (CPOP) Data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0B0BC-0A93-4CDA-BF4F-E15D5AAC659A}"/>
              </a:ext>
            </a:extLst>
          </p:cNvPr>
          <p:cNvSpPr txBox="1"/>
          <p:nvPr/>
        </p:nvSpPr>
        <p:spPr>
          <a:xfrm>
            <a:off x="1544760" y="1883376"/>
            <a:ext cx="1016055" cy="334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75" b="1" err="1"/>
              <a:t>Loggernet</a:t>
            </a:r>
            <a:endParaRPr lang="en-US" sz="1575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30FA44-FB87-43D4-8427-8642A9767E4D}"/>
              </a:ext>
            </a:extLst>
          </p:cNvPr>
          <p:cNvSpPr txBox="1"/>
          <p:nvPr/>
        </p:nvSpPr>
        <p:spPr>
          <a:xfrm>
            <a:off x="1150420" y="1458479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/>
              <a:t>Data Inputs</a:t>
            </a:r>
          </a:p>
          <a:p>
            <a:pPr algn="ctr"/>
            <a:endParaRPr lang="en-US" sz="1013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B49CAC-E991-4CF2-94A7-14790B30BDC1}"/>
              </a:ext>
            </a:extLst>
          </p:cNvPr>
          <p:cNvSpPr txBox="1"/>
          <p:nvPr/>
        </p:nvSpPr>
        <p:spPr>
          <a:xfrm>
            <a:off x="3312101" y="668357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/>
              <a:t>Level 1</a:t>
            </a:r>
          </a:p>
          <a:p>
            <a:pPr algn="ctr"/>
            <a:endParaRPr lang="en-US" sz="1013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2A12B2-6929-436C-A36E-555557BF9224}"/>
              </a:ext>
            </a:extLst>
          </p:cNvPr>
          <p:cNvSpPr txBox="1"/>
          <p:nvPr/>
        </p:nvSpPr>
        <p:spPr>
          <a:xfrm>
            <a:off x="5570315" y="646489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/>
              <a:t>Level 2</a:t>
            </a:r>
          </a:p>
          <a:p>
            <a:pPr algn="ctr"/>
            <a:endParaRPr lang="en-US" sz="1013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1DF988-0251-4B65-955F-410594F1D01D}"/>
              </a:ext>
            </a:extLst>
          </p:cNvPr>
          <p:cNvSpPr txBox="1"/>
          <p:nvPr/>
        </p:nvSpPr>
        <p:spPr>
          <a:xfrm>
            <a:off x="7848677" y="646358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/>
              <a:t>Level 3</a:t>
            </a:r>
          </a:p>
          <a:p>
            <a:pPr algn="ctr"/>
            <a:endParaRPr lang="en-US" sz="1013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0559DDE-A6D9-44C0-B991-A8C918B86EA7}"/>
              </a:ext>
            </a:extLst>
          </p:cNvPr>
          <p:cNvSpPr/>
          <p:nvPr/>
        </p:nvSpPr>
        <p:spPr>
          <a:xfrm>
            <a:off x="3220588" y="935663"/>
            <a:ext cx="6510149" cy="38706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575" b="1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A128F9-F7D7-4D09-A8E9-5171802763A1}"/>
              </a:ext>
            </a:extLst>
          </p:cNvPr>
          <p:cNvSpPr txBox="1"/>
          <p:nvPr/>
        </p:nvSpPr>
        <p:spPr>
          <a:xfrm>
            <a:off x="3320973" y="1771111"/>
            <a:ext cx="1804737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Convert to flat file CSV</a:t>
            </a:r>
          </a:p>
        </p:txBody>
      </p:sp>
      <p:sp>
        <p:nvSpPr>
          <p:cNvPr id="47" name="Cylinder 46">
            <a:extLst>
              <a:ext uri="{FF2B5EF4-FFF2-40B4-BE49-F238E27FC236}">
                <a16:creationId xmlns:a16="http://schemas.microsoft.com/office/drawing/2014/main" id="{2E138B4F-C5DB-4140-97E7-C50C4C99AC3B}"/>
              </a:ext>
            </a:extLst>
          </p:cNvPr>
          <p:cNvSpPr/>
          <p:nvPr/>
        </p:nvSpPr>
        <p:spPr>
          <a:xfrm>
            <a:off x="6109541" y="3444202"/>
            <a:ext cx="752320" cy="6757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17F3BAE6-10F5-466F-A2E3-641B9E73C592}"/>
              </a:ext>
            </a:extLst>
          </p:cNvPr>
          <p:cNvSpPr/>
          <p:nvPr/>
        </p:nvSpPr>
        <p:spPr>
          <a:xfrm>
            <a:off x="3851507" y="3444203"/>
            <a:ext cx="752320" cy="63443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88052A7-1CD4-4555-9C66-A0C580A483C2}"/>
              </a:ext>
            </a:extLst>
          </p:cNvPr>
          <p:cNvSpPr/>
          <p:nvPr/>
        </p:nvSpPr>
        <p:spPr>
          <a:xfrm>
            <a:off x="3169401" y="578970"/>
            <a:ext cx="2095719" cy="4369058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08C4A8F-BE60-44B3-A608-7E8591B0E08E}"/>
              </a:ext>
            </a:extLst>
          </p:cNvPr>
          <p:cNvSpPr/>
          <p:nvPr/>
        </p:nvSpPr>
        <p:spPr>
          <a:xfrm>
            <a:off x="5427459" y="578970"/>
            <a:ext cx="2095719" cy="4369058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F7F636-FA91-4278-8290-E89AB71E87ED}"/>
              </a:ext>
            </a:extLst>
          </p:cNvPr>
          <p:cNvSpPr/>
          <p:nvPr/>
        </p:nvSpPr>
        <p:spPr>
          <a:xfrm>
            <a:off x="7681616" y="578970"/>
            <a:ext cx="2095719" cy="4369058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29FFAE-1918-4EFA-A10D-AAFF6D8D4388}"/>
              </a:ext>
            </a:extLst>
          </p:cNvPr>
          <p:cNvSpPr txBox="1"/>
          <p:nvPr/>
        </p:nvSpPr>
        <p:spPr>
          <a:xfrm flipH="1">
            <a:off x="5366990" y="1095915"/>
            <a:ext cx="3010737" cy="3347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575" b="1"/>
              <a:t>Apache Hadoop Cluster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636F48A-5D4D-4FBB-80EF-000C5AE97360}"/>
              </a:ext>
            </a:extLst>
          </p:cNvPr>
          <p:cNvCxnSpPr>
            <a:cxnSpLocks/>
            <a:stCxn id="42" idx="0"/>
          </p:cNvCxnSpPr>
          <p:nvPr/>
        </p:nvCxnSpPr>
        <p:spPr>
          <a:xfrm>
            <a:off x="8751045" y="3613136"/>
            <a:ext cx="0" cy="1756258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C139245-3AA0-4F1C-8E60-0EACF29A454C}"/>
              </a:ext>
            </a:extLst>
          </p:cNvPr>
          <p:cNvCxnSpPr>
            <a:cxnSpLocks/>
          </p:cNvCxnSpPr>
          <p:nvPr/>
        </p:nvCxnSpPr>
        <p:spPr>
          <a:xfrm>
            <a:off x="2562287" y="2059489"/>
            <a:ext cx="515997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2766DAE-DD58-4889-A270-6514D02B8DDD}"/>
              </a:ext>
            </a:extLst>
          </p:cNvPr>
          <p:cNvSpPr/>
          <p:nvPr/>
        </p:nvSpPr>
        <p:spPr>
          <a:xfrm rot="5400000">
            <a:off x="4581025" y="4229632"/>
            <a:ext cx="1502492" cy="33656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9B1FD6B-8EC7-4F0A-8607-92729CFA95B6}"/>
              </a:ext>
            </a:extLst>
          </p:cNvPr>
          <p:cNvCxnSpPr>
            <a:cxnSpLocks/>
          </p:cNvCxnSpPr>
          <p:nvPr/>
        </p:nvCxnSpPr>
        <p:spPr>
          <a:xfrm flipV="1">
            <a:off x="6485700" y="4255190"/>
            <a:ext cx="0" cy="906045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8242035-55E0-42E7-872E-193EC8EF3AA9}"/>
              </a:ext>
            </a:extLst>
          </p:cNvPr>
          <p:cNvCxnSpPr>
            <a:cxnSpLocks/>
          </p:cNvCxnSpPr>
          <p:nvPr/>
        </p:nvCxnSpPr>
        <p:spPr>
          <a:xfrm>
            <a:off x="4214469" y="2497337"/>
            <a:ext cx="17523" cy="847946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F4287B7-9CD8-49D2-AAD5-2830D388460B}"/>
              </a:ext>
            </a:extLst>
          </p:cNvPr>
          <p:cNvSpPr txBox="1"/>
          <p:nvPr/>
        </p:nvSpPr>
        <p:spPr>
          <a:xfrm>
            <a:off x="3969673" y="6059780"/>
            <a:ext cx="2763262" cy="33470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Technician mark-up QC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6D5525E-08EC-4A2E-ABF5-AAB90F808D41}"/>
              </a:ext>
            </a:extLst>
          </p:cNvPr>
          <p:cNvSpPr/>
          <p:nvPr/>
        </p:nvSpPr>
        <p:spPr>
          <a:xfrm>
            <a:off x="3960803" y="5458623"/>
            <a:ext cx="2785578" cy="3750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25">
                <a:solidFill>
                  <a:schemeClr val="tx1"/>
                </a:solidFill>
              </a:rPr>
              <a:t>R Shiny (Internal) Annotation App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2FA51E-51A8-4C40-9829-254387C4603F}"/>
              </a:ext>
            </a:extLst>
          </p:cNvPr>
          <p:cNvSpPr txBox="1"/>
          <p:nvPr/>
        </p:nvSpPr>
        <p:spPr>
          <a:xfrm>
            <a:off x="7848677" y="1703771"/>
            <a:ext cx="1804737" cy="81945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Apply calibration factors based on technician mark-up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EF4B2F4-B4EB-465A-92BD-FF52844B9D84}"/>
              </a:ext>
            </a:extLst>
          </p:cNvPr>
          <p:cNvCxnSpPr>
            <a:cxnSpLocks/>
          </p:cNvCxnSpPr>
          <p:nvPr/>
        </p:nvCxnSpPr>
        <p:spPr>
          <a:xfrm flipV="1">
            <a:off x="6485700" y="2596797"/>
            <a:ext cx="0" cy="863312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F7C4ABD-D062-4C6B-A20A-C9818958A19F}"/>
              </a:ext>
            </a:extLst>
          </p:cNvPr>
          <p:cNvCxnSpPr>
            <a:cxnSpLocks/>
          </p:cNvCxnSpPr>
          <p:nvPr/>
        </p:nvCxnSpPr>
        <p:spPr>
          <a:xfrm>
            <a:off x="7324917" y="2067883"/>
            <a:ext cx="962872" cy="1376319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98FDBA2C-133E-4539-A297-FA6B7B38CD57}"/>
              </a:ext>
            </a:extLst>
          </p:cNvPr>
          <p:cNvSpPr/>
          <p:nvPr/>
        </p:nvSpPr>
        <p:spPr>
          <a:xfrm>
            <a:off x="7743575" y="5415464"/>
            <a:ext cx="2785578" cy="3750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25">
                <a:solidFill>
                  <a:schemeClr val="tx1"/>
                </a:solidFill>
              </a:rPr>
              <a:t>R Shiny (external) </a:t>
            </a:r>
          </a:p>
          <a:p>
            <a:pPr algn="ctr"/>
            <a:r>
              <a:rPr lang="en-US" sz="2025">
                <a:solidFill>
                  <a:schemeClr val="tx1"/>
                </a:solidFill>
              </a:rPr>
              <a:t>Public App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4170403-7B74-4C60-B09B-54677F41A75B}"/>
              </a:ext>
            </a:extLst>
          </p:cNvPr>
          <p:cNvSpPr txBox="1"/>
          <p:nvPr/>
        </p:nvSpPr>
        <p:spPr>
          <a:xfrm>
            <a:off x="9883118" y="6095602"/>
            <a:ext cx="958623" cy="33470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Visualize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F8C5391-0CFE-4794-9A02-D03458EB92B7}"/>
              </a:ext>
            </a:extLst>
          </p:cNvPr>
          <p:cNvSpPr txBox="1"/>
          <p:nvPr/>
        </p:nvSpPr>
        <p:spPr>
          <a:xfrm>
            <a:off x="7324917" y="6114973"/>
            <a:ext cx="1135681" cy="33470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Download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BE52A47-45E5-4AB4-A283-5B57EFF30587}"/>
              </a:ext>
            </a:extLst>
          </p:cNvPr>
          <p:cNvSpPr txBox="1"/>
          <p:nvPr/>
        </p:nvSpPr>
        <p:spPr>
          <a:xfrm>
            <a:off x="8604018" y="5974415"/>
            <a:ext cx="1135681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Query &amp; Transform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01EF4C6-BCEF-46D3-8CB0-D8A403EE1567}"/>
              </a:ext>
            </a:extLst>
          </p:cNvPr>
          <p:cNvCxnSpPr>
            <a:cxnSpLocks/>
          </p:cNvCxnSpPr>
          <p:nvPr/>
        </p:nvCxnSpPr>
        <p:spPr>
          <a:xfrm>
            <a:off x="4603826" y="3788214"/>
            <a:ext cx="133914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E7E557A-3709-42BD-8778-5AC2C610B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603" y="3533803"/>
            <a:ext cx="1445054" cy="508822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9FC176D-B23E-4AE3-A386-B86774A9C46F}"/>
              </a:ext>
            </a:extLst>
          </p:cNvPr>
          <p:cNvCxnSpPr>
            <a:cxnSpLocks/>
          </p:cNvCxnSpPr>
          <p:nvPr/>
        </p:nvCxnSpPr>
        <p:spPr>
          <a:xfrm>
            <a:off x="9127205" y="3780655"/>
            <a:ext cx="1055886" cy="1415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56EBFC4-D521-47EA-9F23-A1FBCA08BC69}"/>
              </a:ext>
            </a:extLst>
          </p:cNvPr>
          <p:cNvSpPr/>
          <p:nvPr/>
        </p:nvSpPr>
        <p:spPr>
          <a:xfrm rot="5400000">
            <a:off x="1239291" y="4813057"/>
            <a:ext cx="1502492" cy="21988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64612B1-43DA-4378-B6C8-8B1A50302D68}"/>
              </a:ext>
            </a:extLst>
          </p:cNvPr>
          <p:cNvSpPr/>
          <p:nvPr/>
        </p:nvSpPr>
        <p:spPr>
          <a:xfrm>
            <a:off x="949816" y="5410118"/>
            <a:ext cx="2028341" cy="3750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25">
                <a:solidFill>
                  <a:schemeClr val="tx1"/>
                </a:solidFill>
              </a:rPr>
              <a:t>R Shiny (Internal) CPOP App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BE4A92-BD07-4396-A86B-38D1F78A2001}"/>
              </a:ext>
            </a:extLst>
          </p:cNvPr>
          <p:cNvSpPr txBox="1"/>
          <p:nvPr/>
        </p:nvSpPr>
        <p:spPr>
          <a:xfrm>
            <a:off x="1459661" y="6051346"/>
            <a:ext cx="958623" cy="33470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Visualize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E584BB0-960D-45EE-A543-D6FCE1BDA228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2002867" y="3761421"/>
            <a:ext cx="1848640" cy="1541563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8A2E1C8-96CE-4E82-BD43-1EBBE6F49B5A}"/>
              </a:ext>
            </a:extLst>
          </p:cNvPr>
          <p:cNvSpPr txBox="1"/>
          <p:nvPr/>
        </p:nvSpPr>
        <p:spPr>
          <a:xfrm>
            <a:off x="5582293" y="1779343"/>
            <a:ext cx="1804737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Process data for publishing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818AB5-2F72-43F3-8F21-D1685ED11A2D}"/>
              </a:ext>
            </a:extLst>
          </p:cNvPr>
          <p:cNvCxnSpPr>
            <a:cxnSpLocks/>
          </p:cNvCxnSpPr>
          <p:nvPr/>
        </p:nvCxnSpPr>
        <p:spPr>
          <a:xfrm flipV="1">
            <a:off x="8755589" y="2670491"/>
            <a:ext cx="0" cy="863312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ylinder 41">
            <a:extLst>
              <a:ext uri="{FF2B5EF4-FFF2-40B4-BE49-F238E27FC236}">
                <a16:creationId xmlns:a16="http://schemas.microsoft.com/office/drawing/2014/main" id="{7C6B8113-DF98-4774-A8F9-87BDE2D3E4E9}"/>
              </a:ext>
            </a:extLst>
          </p:cNvPr>
          <p:cNvSpPr/>
          <p:nvPr/>
        </p:nvSpPr>
        <p:spPr>
          <a:xfrm>
            <a:off x="8374885" y="3444202"/>
            <a:ext cx="752320" cy="6757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8C03957-A0ED-4FA8-B1FC-A19200D77ADE}"/>
              </a:ext>
            </a:extLst>
          </p:cNvPr>
          <p:cNvCxnSpPr>
            <a:cxnSpLocks/>
          </p:cNvCxnSpPr>
          <p:nvPr/>
        </p:nvCxnSpPr>
        <p:spPr>
          <a:xfrm>
            <a:off x="6258140" y="4078639"/>
            <a:ext cx="0" cy="1290755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519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48FC-888C-61F3-5F63-5D3F2C5B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Project Model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4F875C-C158-B82E-CFBB-8DF3495D9520}"/>
              </a:ext>
            </a:extLst>
          </p:cNvPr>
          <p:cNvSpPr/>
          <p:nvPr/>
        </p:nvSpPr>
        <p:spPr>
          <a:xfrm>
            <a:off x="744219" y="1366298"/>
            <a:ext cx="3457185" cy="56471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SI-MarineGEO Data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9665BD7-3D12-04A1-8034-D972923C8DA3}"/>
              </a:ext>
            </a:extLst>
          </p:cNvPr>
          <p:cNvSpPr/>
          <p:nvPr/>
        </p:nvSpPr>
        <p:spPr>
          <a:xfrm>
            <a:off x="5316116" y="1366298"/>
            <a:ext cx="3956139" cy="427371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workflow in shared data lake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DCF6F2E-CA16-BE6B-3F22-2DF6104E9425}"/>
              </a:ext>
            </a:extLst>
          </p:cNvPr>
          <p:cNvSpPr/>
          <p:nvPr/>
        </p:nvSpPr>
        <p:spPr>
          <a:xfrm>
            <a:off x="5814989" y="6051019"/>
            <a:ext cx="1642998" cy="56471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Publications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0C78A7-E16E-8957-9B59-6988340AFA43}"/>
              </a:ext>
            </a:extLst>
          </p:cNvPr>
          <p:cNvSpPr/>
          <p:nvPr/>
        </p:nvSpPr>
        <p:spPr>
          <a:xfrm>
            <a:off x="9913387" y="4083906"/>
            <a:ext cx="2060898" cy="11457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Repositories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FIGSHARE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ESSDIVE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6A0238-5D3A-6C4C-6C6E-08906878D191}"/>
              </a:ext>
            </a:extLst>
          </p:cNvPr>
          <p:cNvSpPr/>
          <p:nvPr/>
        </p:nvSpPr>
        <p:spPr>
          <a:xfrm>
            <a:off x="7655086" y="6051018"/>
            <a:ext cx="1774521" cy="56471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Reviews and Meta-Analyses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5DC6D1-02B3-0586-8861-1EC87F10718F}"/>
              </a:ext>
            </a:extLst>
          </p:cNvPr>
          <p:cNvSpPr/>
          <p:nvPr/>
        </p:nvSpPr>
        <p:spPr>
          <a:xfrm>
            <a:off x="9272255" y="2328763"/>
            <a:ext cx="1784176" cy="56471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ModEX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D60E56-DEC2-89BA-21FB-BFBD9E9EE3F1}"/>
              </a:ext>
            </a:extLst>
          </p:cNvPr>
          <p:cNvCxnSpPr>
            <a:cxnSpLocks/>
          </p:cNvCxnSpPr>
          <p:nvPr/>
        </p:nvCxnSpPr>
        <p:spPr>
          <a:xfrm>
            <a:off x="6462691" y="5351929"/>
            <a:ext cx="0" cy="6094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091445-170E-F7F0-D1B1-9FDCD23E3978}"/>
              </a:ext>
            </a:extLst>
          </p:cNvPr>
          <p:cNvCxnSpPr>
            <a:cxnSpLocks/>
          </p:cNvCxnSpPr>
          <p:nvPr/>
        </p:nvCxnSpPr>
        <p:spPr>
          <a:xfrm>
            <a:off x="4314265" y="2754889"/>
            <a:ext cx="1405812" cy="1228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520132B-527D-9106-4ED1-5BE5A8AD68E1}"/>
              </a:ext>
            </a:extLst>
          </p:cNvPr>
          <p:cNvSpPr/>
          <p:nvPr/>
        </p:nvSpPr>
        <p:spPr>
          <a:xfrm>
            <a:off x="5559578" y="2477069"/>
            <a:ext cx="3683605" cy="2323569"/>
          </a:xfrm>
          <a:prstGeom prst="cloudCallout">
            <a:avLst>
              <a:gd name="adj1" fmla="val 31902"/>
              <a:gd name="adj2" fmla="val -1494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1-stop for querying combined analysis with record of analysis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6A1057-B073-7ED4-812A-0A5039BF5771}"/>
              </a:ext>
            </a:extLst>
          </p:cNvPr>
          <p:cNvSpPr/>
          <p:nvPr/>
        </p:nvSpPr>
        <p:spPr>
          <a:xfrm>
            <a:off x="7080574" y="196515"/>
            <a:ext cx="2676033" cy="682677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SERC- Historical Data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4F7C90-44EF-5F2A-A959-1E7590525D60}"/>
              </a:ext>
            </a:extLst>
          </p:cNvPr>
          <p:cNvCxnSpPr>
            <a:cxnSpLocks/>
          </p:cNvCxnSpPr>
          <p:nvPr/>
        </p:nvCxnSpPr>
        <p:spPr>
          <a:xfrm>
            <a:off x="4456179" y="1648655"/>
            <a:ext cx="1263898" cy="115174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7FD2CF-D62C-03F4-0620-C501BB73FF2F}"/>
              </a:ext>
            </a:extLst>
          </p:cNvPr>
          <p:cNvCxnSpPr>
            <a:cxnSpLocks/>
          </p:cNvCxnSpPr>
          <p:nvPr/>
        </p:nvCxnSpPr>
        <p:spPr>
          <a:xfrm>
            <a:off x="8638073" y="2450472"/>
            <a:ext cx="1037173" cy="14046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DA0A7E-10EC-EF60-4AA9-1CB847E70BA8}"/>
              </a:ext>
            </a:extLst>
          </p:cNvPr>
          <p:cNvCxnSpPr>
            <a:cxnSpLocks/>
          </p:cNvCxnSpPr>
          <p:nvPr/>
        </p:nvCxnSpPr>
        <p:spPr>
          <a:xfrm flipV="1">
            <a:off x="8661697" y="1552172"/>
            <a:ext cx="592175" cy="20403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9D4872-55A1-4120-CE51-4F15C1F776F1}"/>
              </a:ext>
            </a:extLst>
          </p:cNvPr>
          <p:cNvCxnSpPr>
            <a:cxnSpLocks/>
          </p:cNvCxnSpPr>
          <p:nvPr/>
        </p:nvCxnSpPr>
        <p:spPr>
          <a:xfrm>
            <a:off x="9070866" y="5229687"/>
            <a:ext cx="84252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22F58-EDAA-E402-30A0-44A708123120}"/>
              </a:ext>
            </a:extLst>
          </p:cNvPr>
          <p:cNvCxnSpPr>
            <a:cxnSpLocks/>
          </p:cNvCxnSpPr>
          <p:nvPr/>
        </p:nvCxnSpPr>
        <p:spPr>
          <a:xfrm>
            <a:off x="8222609" y="5351929"/>
            <a:ext cx="0" cy="6094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DE5FCA8-F238-0708-6871-C2C419E800AF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4071783" y="332042"/>
            <a:ext cx="230763" cy="3428704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93AB7BD-D8FA-0298-F0FC-E7B5498503F8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4031686" y="1598685"/>
            <a:ext cx="382952" cy="324140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CC03297-2701-A092-2221-7793EDF33731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H="1" flipV="1">
            <a:off x="7080573" y="537853"/>
            <a:ext cx="688545" cy="1102209"/>
          </a:xfrm>
          <a:prstGeom prst="bentConnector4">
            <a:avLst>
              <a:gd name="adj1" fmla="val -33200"/>
              <a:gd name="adj2" fmla="val 65484"/>
            </a:avLst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5235AAF-C9B9-8A70-53F8-20E5DF7425DD}"/>
              </a:ext>
            </a:extLst>
          </p:cNvPr>
          <p:cNvCxnSpPr>
            <a:cxnSpLocks/>
          </p:cNvCxnSpPr>
          <p:nvPr/>
        </p:nvCxnSpPr>
        <p:spPr>
          <a:xfrm rot="5400000">
            <a:off x="9552550" y="1003257"/>
            <a:ext cx="456367" cy="1768585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B41B451-8A4E-E40B-A1F9-0234C5B49CA3}"/>
              </a:ext>
            </a:extLst>
          </p:cNvPr>
          <p:cNvCxnSpPr>
            <a:cxnSpLocks/>
          </p:cNvCxnSpPr>
          <p:nvPr/>
        </p:nvCxnSpPr>
        <p:spPr>
          <a:xfrm rot="5400000">
            <a:off x="9746727" y="2985348"/>
            <a:ext cx="344897" cy="169290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F079254-8B01-1F39-6CE5-3E5BD1B331E2}"/>
              </a:ext>
            </a:extLst>
          </p:cNvPr>
          <p:cNvSpPr/>
          <p:nvPr/>
        </p:nvSpPr>
        <p:spPr>
          <a:xfrm>
            <a:off x="1093508" y="2413453"/>
            <a:ext cx="3017899" cy="614460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SERC- GCREW Experiments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F43111B-ED1D-4DE5-5C2D-54CB8EEF05A0}"/>
              </a:ext>
            </a:extLst>
          </p:cNvPr>
          <p:cNvSpPr/>
          <p:nvPr/>
        </p:nvSpPr>
        <p:spPr>
          <a:xfrm>
            <a:off x="847164" y="3626847"/>
            <a:ext cx="3017899" cy="614460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SERC-Public meteorology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AD3A874-6C03-DC75-CA4C-EE20EDC60463}"/>
              </a:ext>
            </a:extLst>
          </p:cNvPr>
          <p:cNvSpPr/>
          <p:nvPr/>
        </p:nvSpPr>
        <p:spPr>
          <a:xfrm>
            <a:off x="1093508" y="4722430"/>
            <a:ext cx="2676033" cy="682677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SERC- WEIR system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52AE421-C2CD-7491-1156-3CBD617F8F57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3999526" y="2597894"/>
            <a:ext cx="258578" cy="3545403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33CA36D-17BD-BBE9-6C95-88309B0D232C}"/>
              </a:ext>
            </a:extLst>
          </p:cNvPr>
          <p:cNvCxnSpPr>
            <a:cxnSpLocks/>
          </p:cNvCxnSpPr>
          <p:nvPr/>
        </p:nvCxnSpPr>
        <p:spPr>
          <a:xfrm flipV="1">
            <a:off x="3865065" y="4937196"/>
            <a:ext cx="1978801" cy="16950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CB4A18-5B60-6861-A541-77DD4B97158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164343" y="2893478"/>
            <a:ext cx="222624" cy="458354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7DA6C21-26B5-408C-57B8-6DBC01272C30}"/>
              </a:ext>
            </a:extLst>
          </p:cNvPr>
          <p:cNvSpPr/>
          <p:nvPr/>
        </p:nvSpPr>
        <p:spPr>
          <a:xfrm>
            <a:off x="6055835" y="4241305"/>
            <a:ext cx="2840606" cy="11488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models,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 learning, research analysis, postdoc playground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55FFACA-6474-7789-E006-C748D1B28F03}"/>
              </a:ext>
            </a:extLst>
          </p:cNvPr>
          <p:cNvSpPr/>
          <p:nvPr/>
        </p:nvSpPr>
        <p:spPr>
          <a:xfrm>
            <a:off x="9589542" y="3321529"/>
            <a:ext cx="2482920" cy="564715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SERC-DOE projects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D61F4B4-F7C8-F9E9-5239-DB6609ED666B}"/>
              </a:ext>
            </a:extLst>
          </p:cNvPr>
          <p:cNvSpPr/>
          <p:nvPr/>
        </p:nvSpPr>
        <p:spPr>
          <a:xfrm>
            <a:off x="9423565" y="1094651"/>
            <a:ext cx="2482920" cy="564715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SERC-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Biodiversitree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033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5132-C6CD-2778-23E4-22FB67156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706F7-18B5-B967-DC2D-A03809D8425F}"/>
              </a:ext>
            </a:extLst>
          </p:cNvPr>
          <p:cNvSpPr txBox="1"/>
          <p:nvPr/>
        </p:nvSpPr>
        <p:spPr>
          <a:xfrm>
            <a:off x="1051949" y="1840643"/>
            <a:ext cx="55204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Adam Soroka (SI Research Data lake)</a:t>
            </a:r>
          </a:p>
          <a:p>
            <a:r>
              <a:rPr lang="en-US" sz="2400" dirty="0"/>
              <a:t>Luis Villanueva (R-Shiny)</a:t>
            </a:r>
          </a:p>
          <a:p>
            <a:r>
              <a:rPr lang="en-US" sz="2400" dirty="0"/>
              <a:t>Keri Thompson (</a:t>
            </a:r>
            <a:r>
              <a:rPr lang="en-US" sz="2400" dirty="0" err="1"/>
              <a:t>figshare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Roy Rich (SERC)</a:t>
            </a:r>
          </a:p>
          <a:p>
            <a:r>
              <a:rPr lang="en-US" sz="2400" dirty="0"/>
              <a:t>Selina Cheng (SERC)</a:t>
            </a:r>
          </a:p>
        </p:txBody>
      </p:sp>
      <p:pic>
        <p:nvPicPr>
          <p:cNvPr id="6" name="Picture 5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ED0D59F6-661B-1064-0ABC-D7F5B5698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267136"/>
            <a:ext cx="4901965" cy="36764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99ACCF-1547-85F7-FABA-1CBD4BE7FC50}"/>
              </a:ext>
            </a:extLst>
          </p:cNvPr>
          <p:cNvSpPr txBox="1"/>
          <p:nvPr/>
        </p:nvSpPr>
        <p:spPr>
          <a:xfrm>
            <a:off x="6089780" y="4943610"/>
            <a:ext cx="61022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Photograher: João Monteiro MARE-Madeira/ARDITI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9958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567384-95BF-BC96-9A44-E3FF07A6CD77}"/>
              </a:ext>
            </a:extLst>
          </p:cNvPr>
          <p:cNvSpPr/>
          <p:nvPr/>
        </p:nvSpPr>
        <p:spPr>
          <a:xfrm>
            <a:off x="0" y="201768"/>
            <a:ext cx="12192000" cy="9698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9C2D17-D804-19C7-C019-17D9952E2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1196"/>
            <a:ext cx="12192000" cy="501822"/>
          </a:xfrm>
        </p:spPr>
        <p:txBody>
          <a:bodyPr>
            <a:normAutofit fontScale="90000"/>
          </a:bodyPr>
          <a:lstStyle/>
          <a:p>
            <a:pPr algn="ctr"/>
            <a:r>
              <a:rPr kumimoji="0" lang="en-US" sz="3600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Global team science to sustain marine ecosystems on the edge </a:t>
            </a:r>
            <a:br>
              <a:rPr lang="en-US" sz="4000" b="0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194A4-A8EB-F9C0-36B5-F403589E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594" y="1280078"/>
            <a:ext cx="8590811" cy="4754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F86A9F-E4C2-2EC6-662E-26CC834358DD}"/>
              </a:ext>
            </a:extLst>
          </p:cNvPr>
          <p:cNvSpPr txBox="1"/>
          <p:nvPr/>
        </p:nvSpPr>
        <p:spPr>
          <a:xfrm>
            <a:off x="-1" y="5743350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rgbClr val="0E5388"/>
                </a:solidFill>
                <a:effectLst/>
                <a:cs typeface="Arial" panose="020B0604020202020204" pitchFamily="34" charset="0"/>
              </a:rPr>
              <a:t>34 countries | 56 coastal ecoregions | </a:t>
            </a:r>
            <a:r>
              <a:rPr lang="en-US" sz="2000">
                <a:solidFill>
                  <a:srgbClr val="0E5388"/>
                </a:solidFill>
                <a:cs typeface="Arial" panose="020B0604020202020204" pitchFamily="34" charset="0"/>
              </a:rPr>
              <a:t>6 continents</a:t>
            </a:r>
          </a:p>
        </p:txBody>
      </p:sp>
    </p:spTree>
    <p:extLst>
      <p:ext uri="{BB962C8B-B14F-4D97-AF65-F5344CB8AC3E}">
        <p14:creationId xmlns:p14="http://schemas.microsoft.com/office/powerpoint/2010/main" val="182705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72FC5B-F3D3-69D6-6A1D-AADBD424F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6018"/>
            <a:ext cx="8483791" cy="5305964"/>
          </a:xfrm>
          <a:prstGeom prst="rect">
            <a:avLst/>
          </a:prstGeom>
        </p:spPr>
      </p:pic>
      <p:pic>
        <p:nvPicPr>
          <p:cNvPr id="2" name="Picture 1" descr="Dscn3708.jpg">
            <a:extLst>
              <a:ext uri="{FF2B5EF4-FFF2-40B4-BE49-F238E27FC236}">
                <a16:creationId xmlns:a16="http://schemas.microsoft.com/office/drawing/2014/main" id="{A88F938B-E392-B8A0-1FB6-3805B5AF1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11" y="1377546"/>
            <a:ext cx="2542019" cy="338936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Institution collaborate with AmeriGEOSS?">
            <a:extLst>
              <a:ext uri="{FF2B5EF4-FFF2-40B4-BE49-F238E27FC236}">
                <a16:creationId xmlns:a16="http://schemas.microsoft.com/office/drawing/2014/main" id="{A0B96B17-040E-63EE-D955-D59760D2736B}"/>
              </a:ext>
            </a:extLst>
          </p:cNvPr>
          <p:cNvSpPr txBox="1"/>
          <p:nvPr/>
        </p:nvSpPr>
        <p:spPr>
          <a:xfrm>
            <a:off x="9014015" y="4950338"/>
            <a:ext cx="2371610" cy="404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2511" tIns="32511" rIns="32511" bIns="32511">
            <a:spAutoFit/>
          </a:bodyPr>
          <a:lstStyle>
            <a:lvl1pPr defTabSz="1300480">
              <a:defRPr sz="3400" b="0">
                <a:solidFill>
                  <a:srgbClr val="31859C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1300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D53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Environment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srgbClr val="0D53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4524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CD11D-14C0-E151-FEE2-A013B3F8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MarineGEO Data Management 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D34B53-592D-FB46-B6D1-E6F7F28187B8}"/>
              </a:ext>
            </a:extLst>
          </p:cNvPr>
          <p:cNvSpPr txBox="1"/>
          <p:nvPr/>
        </p:nvSpPr>
        <p:spPr>
          <a:xfrm>
            <a:off x="2087058" y="1436036"/>
            <a:ext cx="98339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Managing high volumes of data as flat files on personal machines did not scale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Wanted to avoid a rigid, relational database approach - data model needed to be flexible and evolve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be difficult to make data available within and outside 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Needed a bottom-up approach to data management that is transparent and accessible to researchers using technologies MarineGEO team uses -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Needs to reduce barriers for data analysis and data integration</a:t>
            </a:r>
          </a:p>
        </p:txBody>
      </p:sp>
      <p:pic>
        <p:nvPicPr>
          <p:cNvPr id="5" name="Picture 4" descr="A close-up of a shrimp&#10;&#10;Description automatically generated">
            <a:extLst>
              <a:ext uri="{FF2B5EF4-FFF2-40B4-BE49-F238E27FC236}">
                <a16:creationId xmlns:a16="http://schemas.microsoft.com/office/drawing/2014/main" id="{9B8AA290-93F4-F898-CEE3-94F47673E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40093" y="2641237"/>
            <a:ext cx="3779182" cy="1960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A8EA62-3FCC-C5BF-2BC7-EDA21B3431DA}"/>
              </a:ext>
            </a:extLst>
          </p:cNvPr>
          <p:cNvSpPr txBox="1"/>
          <p:nvPr/>
        </p:nvSpPr>
        <p:spPr>
          <a:xfrm>
            <a:off x="69273" y="5531755"/>
            <a:ext cx="179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Photo credit Smithsonian </a:t>
            </a:r>
          </a:p>
          <a:p>
            <a:r>
              <a:rPr lang="en-US" sz="1200" dirty="0"/>
              <a:t>Marine Station </a:t>
            </a:r>
          </a:p>
        </p:txBody>
      </p:sp>
    </p:spTree>
    <p:extLst>
      <p:ext uri="{BB962C8B-B14F-4D97-AF65-F5344CB8AC3E}">
        <p14:creationId xmlns:p14="http://schemas.microsoft.com/office/powerpoint/2010/main" val="169779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5132-C6CD-2778-23E4-22FB67156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Friendly SI Admins of Useful 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706F7-18B5-B967-DC2D-A03809D8425F}"/>
              </a:ext>
            </a:extLst>
          </p:cNvPr>
          <p:cNvSpPr txBox="1"/>
          <p:nvPr/>
        </p:nvSpPr>
        <p:spPr>
          <a:xfrm>
            <a:off x="1104576" y="2440808"/>
            <a:ext cx="5520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Adam Soroka (SI Research Data lake)</a:t>
            </a:r>
          </a:p>
          <a:p>
            <a:r>
              <a:rPr lang="en-US" sz="2400" dirty="0"/>
              <a:t>Luis Villanueva (R-Shiny)</a:t>
            </a:r>
          </a:p>
          <a:p>
            <a:r>
              <a:rPr lang="en-US" sz="2400" dirty="0"/>
              <a:t>Keri Thompson (</a:t>
            </a:r>
            <a:r>
              <a:rPr lang="en-US" sz="2400" dirty="0" err="1"/>
              <a:t>figshare</a:t>
            </a:r>
            <a:r>
              <a:rPr lang="en-US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9ACCF-1547-85F7-FABA-1CBD4BE7FC50}"/>
              </a:ext>
            </a:extLst>
          </p:cNvPr>
          <p:cNvSpPr txBox="1"/>
          <p:nvPr/>
        </p:nvSpPr>
        <p:spPr>
          <a:xfrm>
            <a:off x="6748366" y="4877349"/>
            <a:ext cx="61022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Photographer: Gustav </a:t>
            </a:r>
            <a:r>
              <a:rPr lang="en-US" sz="1200" dirty="0" err="1"/>
              <a:t>Paulay</a:t>
            </a:r>
            <a:r>
              <a:rPr lang="en-US" sz="1200" dirty="0"/>
              <a:t>, Florida Museum of Natural History</a:t>
            </a:r>
          </a:p>
        </p:txBody>
      </p:sp>
      <p:pic>
        <p:nvPicPr>
          <p:cNvPr id="5" name="Picture 4" descr="A hermit crab in a shell">
            <a:extLst>
              <a:ext uri="{FF2B5EF4-FFF2-40B4-BE49-F238E27FC236}">
                <a16:creationId xmlns:a16="http://schemas.microsoft.com/office/drawing/2014/main" id="{EA3B2D80-D103-8997-4CF5-B5B5E780C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66" y="1072074"/>
            <a:ext cx="4339058" cy="369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85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A13E5-7EEF-EC5C-11DC-2C9BBF45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Lake? Shiny?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682EA0-5686-0F33-82A7-B5B69FB693FF}"/>
              </a:ext>
            </a:extLst>
          </p:cNvPr>
          <p:cNvSpPr txBox="1"/>
          <p:nvPr/>
        </p:nvSpPr>
        <p:spPr>
          <a:xfrm>
            <a:off x="626877" y="1298756"/>
            <a:ext cx="53087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data lake is a computer cluster that can function as both a data warehouse and a high compute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 Shiny is an R package for interactive web applications</a:t>
            </a:r>
          </a:p>
        </p:txBody>
      </p:sp>
      <p:pic>
        <p:nvPicPr>
          <p:cNvPr id="1026" name="Picture 2" descr="Apache Hadoop Consulting &amp; Fully Managed Services | Digitalis">
            <a:extLst>
              <a:ext uri="{FF2B5EF4-FFF2-40B4-BE49-F238E27FC236}">
                <a16:creationId xmlns:a16="http://schemas.microsoft.com/office/drawing/2014/main" id="{7F5C6D00-12DF-11DB-17D7-B465A78E2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061" y="1273424"/>
            <a:ext cx="28384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) Shiny Days">
            <a:extLst>
              <a:ext uri="{FF2B5EF4-FFF2-40B4-BE49-F238E27FC236}">
                <a16:creationId xmlns:a16="http://schemas.microsoft.com/office/drawing/2014/main" id="{44489C2D-8DCD-17CE-D49B-7EF1E8414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536" y="3429000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958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6F60460-4656-1978-C46E-DD853AF9081D}"/>
              </a:ext>
            </a:extLst>
          </p:cNvPr>
          <p:cNvSpPr/>
          <p:nvPr/>
        </p:nvSpPr>
        <p:spPr>
          <a:xfrm rot="5400000">
            <a:off x="7947515" y="3614072"/>
            <a:ext cx="1502492" cy="37759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F5159-C9C8-E583-77A1-FAC3C5DFE7F7}"/>
              </a:ext>
            </a:extLst>
          </p:cNvPr>
          <p:cNvSpPr txBox="1"/>
          <p:nvPr/>
        </p:nvSpPr>
        <p:spPr>
          <a:xfrm>
            <a:off x="1165097" y="1472932"/>
            <a:ext cx="1016055" cy="5770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75" b="1" dirty="0"/>
              <a:t>Input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A655E-7958-FB4C-7384-9AF090374EC6}"/>
              </a:ext>
            </a:extLst>
          </p:cNvPr>
          <p:cNvSpPr txBox="1"/>
          <p:nvPr/>
        </p:nvSpPr>
        <p:spPr>
          <a:xfrm>
            <a:off x="770757" y="1048035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/>
              <a:t>Data Inputs</a:t>
            </a:r>
          </a:p>
          <a:p>
            <a:pPr algn="ctr"/>
            <a:endParaRPr lang="en-US" sz="101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95A72-0D71-E62E-B45A-EF13608B743B}"/>
              </a:ext>
            </a:extLst>
          </p:cNvPr>
          <p:cNvSpPr txBox="1"/>
          <p:nvPr/>
        </p:nvSpPr>
        <p:spPr>
          <a:xfrm>
            <a:off x="2932438" y="257913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/>
              <a:t>Level 1</a:t>
            </a:r>
          </a:p>
          <a:p>
            <a:pPr algn="ctr"/>
            <a:endParaRPr lang="en-US" sz="101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3B3A5-079B-36E3-4C46-D2E2C0B8252F}"/>
              </a:ext>
            </a:extLst>
          </p:cNvPr>
          <p:cNvSpPr txBox="1"/>
          <p:nvPr/>
        </p:nvSpPr>
        <p:spPr>
          <a:xfrm>
            <a:off x="5190652" y="236045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/>
              <a:t>Level 2</a:t>
            </a:r>
          </a:p>
          <a:p>
            <a:pPr algn="ctr"/>
            <a:endParaRPr lang="en-US" sz="101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E5D5C-1CDB-DEFC-47E5-0AA5B74546F9}"/>
              </a:ext>
            </a:extLst>
          </p:cNvPr>
          <p:cNvSpPr txBox="1"/>
          <p:nvPr/>
        </p:nvSpPr>
        <p:spPr>
          <a:xfrm>
            <a:off x="7469014" y="235914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/>
              <a:t>Level 3</a:t>
            </a:r>
          </a:p>
          <a:p>
            <a:pPr algn="ctr"/>
            <a:endParaRPr lang="en-US" sz="101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8C8DE0-9547-19B9-4428-DF12D06CBC17}"/>
              </a:ext>
            </a:extLst>
          </p:cNvPr>
          <p:cNvSpPr/>
          <p:nvPr/>
        </p:nvSpPr>
        <p:spPr>
          <a:xfrm>
            <a:off x="2840925" y="525219"/>
            <a:ext cx="6510149" cy="38706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575" b="1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8B72B-9771-D150-60D9-4FD088B8ABA1}"/>
              </a:ext>
            </a:extLst>
          </p:cNvPr>
          <p:cNvSpPr txBox="1"/>
          <p:nvPr/>
        </p:nvSpPr>
        <p:spPr>
          <a:xfrm>
            <a:off x="2941310" y="1360667"/>
            <a:ext cx="1804737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Convert to flat file CSV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2BF55872-6827-2B95-6B45-DA235C4685B2}"/>
              </a:ext>
            </a:extLst>
          </p:cNvPr>
          <p:cNvSpPr/>
          <p:nvPr/>
        </p:nvSpPr>
        <p:spPr>
          <a:xfrm>
            <a:off x="5729878" y="3033758"/>
            <a:ext cx="752320" cy="6757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C541B4A9-51D8-4A0B-EEE8-80595618743C}"/>
              </a:ext>
            </a:extLst>
          </p:cNvPr>
          <p:cNvSpPr/>
          <p:nvPr/>
        </p:nvSpPr>
        <p:spPr>
          <a:xfrm>
            <a:off x="3471844" y="3033759"/>
            <a:ext cx="752320" cy="63443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D33D0-60F6-FEF9-EDBF-067F57A74680}"/>
              </a:ext>
            </a:extLst>
          </p:cNvPr>
          <p:cNvSpPr/>
          <p:nvPr/>
        </p:nvSpPr>
        <p:spPr>
          <a:xfrm>
            <a:off x="2789738" y="168526"/>
            <a:ext cx="2095719" cy="4369058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C9EF67-1DFE-FA4D-0A47-2813642F8BB4}"/>
              </a:ext>
            </a:extLst>
          </p:cNvPr>
          <p:cNvSpPr/>
          <p:nvPr/>
        </p:nvSpPr>
        <p:spPr>
          <a:xfrm>
            <a:off x="5047796" y="168526"/>
            <a:ext cx="2095719" cy="4369058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B1DED0-D533-461C-AE3B-D0BD4B64F747}"/>
              </a:ext>
            </a:extLst>
          </p:cNvPr>
          <p:cNvSpPr/>
          <p:nvPr/>
        </p:nvSpPr>
        <p:spPr>
          <a:xfrm>
            <a:off x="7301953" y="168526"/>
            <a:ext cx="2095719" cy="4369058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F94AE4-84D1-6877-7695-F679538FFDA4}"/>
              </a:ext>
            </a:extLst>
          </p:cNvPr>
          <p:cNvSpPr txBox="1"/>
          <p:nvPr/>
        </p:nvSpPr>
        <p:spPr>
          <a:xfrm flipH="1">
            <a:off x="4987327" y="685471"/>
            <a:ext cx="3010737" cy="3347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575" b="1"/>
              <a:t>Apache Hadoop Cluster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5D591F-A40E-585D-D784-C6BAEA8ACC84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8371382" y="3202692"/>
            <a:ext cx="0" cy="1756258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55C981-84CB-1E8D-4A18-67D10D4D77FF}"/>
              </a:ext>
            </a:extLst>
          </p:cNvPr>
          <p:cNvCxnSpPr>
            <a:cxnSpLocks/>
          </p:cNvCxnSpPr>
          <p:nvPr/>
        </p:nvCxnSpPr>
        <p:spPr>
          <a:xfrm>
            <a:off x="2182624" y="1649045"/>
            <a:ext cx="515997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833ADD6-7997-6CF1-34A3-702ABB51B85C}"/>
              </a:ext>
            </a:extLst>
          </p:cNvPr>
          <p:cNvSpPr/>
          <p:nvPr/>
        </p:nvSpPr>
        <p:spPr>
          <a:xfrm rot="5400000">
            <a:off x="4201362" y="3819188"/>
            <a:ext cx="1502492" cy="33656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0B4AC6-ADE5-413A-C307-5F82269EA480}"/>
              </a:ext>
            </a:extLst>
          </p:cNvPr>
          <p:cNvCxnSpPr>
            <a:cxnSpLocks/>
          </p:cNvCxnSpPr>
          <p:nvPr/>
        </p:nvCxnSpPr>
        <p:spPr>
          <a:xfrm flipV="1">
            <a:off x="6106037" y="3844746"/>
            <a:ext cx="0" cy="906045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80A7CF-1E40-2E77-5869-D3DEBB3FAEB0}"/>
              </a:ext>
            </a:extLst>
          </p:cNvPr>
          <p:cNvCxnSpPr>
            <a:cxnSpLocks/>
          </p:cNvCxnSpPr>
          <p:nvPr/>
        </p:nvCxnSpPr>
        <p:spPr>
          <a:xfrm>
            <a:off x="3834806" y="2086893"/>
            <a:ext cx="17523" cy="847946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FAF0B2-AF68-9FE4-B80E-94B66AD4331B}"/>
              </a:ext>
            </a:extLst>
          </p:cNvPr>
          <p:cNvSpPr txBox="1"/>
          <p:nvPr/>
        </p:nvSpPr>
        <p:spPr>
          <a:xfrm>
            <a:off x="3590010" y="5649336"/>
            <a:ext cx="2763262" cy="33470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Technician mark-up QC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FCFAF4-1D4C-9FB0-B96A-594F92161585}"/>
              </a:ext>
            </a:extLst>
          </p:cNvPr>
          <p:cNvSpPr/>
          <p:nvPr/>
        </p:nvSpPr>
        <p:spPr>
          <a:xfrm>
            <a:off x="3581140" y="5048179"/>
            <a:ext cx="2785578" cy="3750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25">
                <a:solidFill>
                  <a:schemeClr val="tx1"/>
                </a:solidFill>
              </a:rPr>
              <a:t>R Shiny (Internal) Annotation App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A08F53-2399-297C-41A7-E08E42E74A02}"/>
              </a:ext>
            </a:extLst>
          </p:cNvPr>
          <p:cNvSpPr txBox="1"/>
          <p:nvPr/>
        </p:nvSpPr>
        <p:spPr>
          <a:xfrm>
            <a:off x="7469014" y="1293327"/>
            <a:ext cx="1804737" cy="81945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Apply calibration factors based on technician mark-up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2958DEE-D49D-6BB6-1534-C32D3C439C3C}"/>
              </a:ext>
            </a:extLst>
          </p:cNvPr>
          <p:cNvCxnSpPr>
            <a:cxnSpLocks/>
          </p:cNvCxnSpPr>
          <p:nvPr/>
        </p:nvCxnSpPr>
        <p:spPr>
          <a:xfrm flipV="1">
            <a:off x="6106037" y="2186353"/>
            <a:ext cx="0" cy="863312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FEA884-BB28-3CCF-B1DE-5C892E4E3D4D}"/>
              </a:ext>
            </a:extLst>
          </p:cNvPr>
          <p:cNvCxnSpPr>
            <a:cxnSpLocks/>
          </p:cNvCxnSpPr>
          <p:nvPr/>
        </p:nvCxnSpPr>
        <p:spPr>
          <a:xfrm>
            <a:off x="6945254" y="1657439"/>
            <a:ext cx="962872" cy="1376319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34C5292-4E0B-E046-DE3D-B3CDB6831309}"/>
              </a:ext>
            </a:extLst>
          </p:cNvPr>
          <p:cNvSpPr/>
          <p:nvPr/>
        </p:nvSpPr>
        <p:spPr>
          <a:xfrm>
            <a:off x="7363912" y="5005020"/>
            <a:ext cx="2785578" cy="3750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25">
                <a:solidFill>
                  <a:schemeClr val="tx1"/>
                </a:solidFill>
              </a:rPr>
              <a:t>R Shiny (external) </a:t>
            </a:r>
          </a:p>
          <a:p>
            <a:pPr algn="ctr"/>
            <a:r>
              <a:rPr lang="en-US" sz="2025">
                <a:solidFill>
                  <a:schemeClr val="tx1"/>
                </a:solidFill>
              </a:rPr>
              <a:t>Public App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1FBF42-1E3D-5002-350F-280B1534E5EF}"/>
              </a:ext>
            </a:extLst>
          </p:cNvPr>
          <p:cNvSpPr txBox="1"/>
          <p:nvPr/>
        </p:nvSpPr>
        <p:spPr>
          <a:xfrm>
            <a:off x="9503455" y="5685158"/>
            <a:ext cx="958623" cy="33470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Visualize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F29D1C-8351-2F72-4C82-6F70ACC09072}"/>
              </a:ext>
            </a:extLst>
          </p:cNvPr>
          <p:cNvSpPr txBox="1"/>
          <p:nvPr/>
        </p:nvSpPr>
        <p:spPr>
          <a:xfrm>
            <a:off x="6945254" y="5704529"/>
            <a:ext cx="1135681" cy="33470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Download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D9E618-5D80-D6A7-DD7E-0FE270B46817}"/>
              </a:ext>
            </a:extLst>
          </p:cNvPr>
          <p:cNvSpPr txBox="1"/>
          <p:nvPr/>
        </p:nvSpPr>
        <p:spPr>
          <a:xfrm>
            <a:off x="8224355" y="5563971"/>
            <a:ext cx="1135681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Query &amp; Transform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F4D478-BA7D-55BD-C58D-5B4F21D1C23B}"/>
              </a:ext>
            </a:extLst>
          </p:cNvPr>
          <p:cNvCxnSpPr>
            <a:cxnSpLocks/>
          </p:cNvCxnSpPr>
          <p:nvPr/>
        </p:nvCxnSpPr>
        <p:spPr>
          <a:xfrm>
            <a:off x="4224163" y="3377770"/>
            <a:ext cx="133914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042CA8D9-B82C-ACF9-9EC3-F86206F96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940" y="3123359"/>
            <a:ext cx="1445054" cy="508822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0C53DC-7967-1718-BCB1-EF4D7708D7A2}"/>
              </a:ext>
            </a:extLst>
          </p:cNvPr>
          <p:cNvCxnSpPr>
            <a:cxnSpLocks/>
          </p:cNvCxnSpPr>
          <p:nvPr/>
        </p:nvCxnSpPr>
        <p:spPr>
          <a:xfrm>
            <a:off x="8747542" y="3370211"/>
            <a:ext cx="1055886" cy="1415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2518C06-96DE-C09E-EAD5-BC3772FB7A39}"/>
              </a:ext>
            </a:extLst>
          </p:cNvPr>
          <p:cNvSpPr/>
          <p:nvPr/>
        </p:nvSpPr>
        <p:spPr>
          <a:xfrm rot="5400000">
            <a:off x="859628" y="4402613"/>
            <a:ext cx="1502492" cy="21988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3373FA-2AAE-7294-7405-9817C24C00EC}"/>
              </a:ext>
            </a:extLst>
          </p:cNvPr>
          <p:cNvSpPr/>
          <p:nvPr/>
        </p:nvSpPr>
        <p:spPr>
          <a:xfrm>
            <a:off x="570153" y="4999674"/>
            <a:ext cx="2028341" cy="3750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25">
                <a:solidFill>
                  <a:schemeClr val="tx1"/>
                </a:solidFill>
              </a:rPr>
              <a:t>R Shiny (Internal) CPOP App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86B4A6-45EA-0D66-C233-A3427ADFC336}"/>
              </a:ext>
            </a:extLst>
          </p:cNvPr>
          <p:cNvSpPr txBox="1"/>
          <p:nvPr/>
        </p:nvSpPr>
        <p:spPr>
          <a:xfrm>
            <a:off x="1079998" y="5640902"/>
            <a:ext cx="958623" cy="33470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Visualize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CA411D-5492-C6CA-52F6-7F1139CA8DB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1623204" y="3350977"/>
            <a:ext cx="1848640" cy="1541563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DCA34-9E71-9E54-A78F-50E9799FEA48}"/>
              </a:ext>
            </a:extLst>
          </p:cNvPr>
          <p:cNvSpPr txBox="1"/>
          <p:nvPr/>
        </p:nvSpPr>
        <p:spPr>
          <a:xfrm>
            <a:off x="5202630" y="1368899"/>
            <a:ext cx="1804737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75"/>
              <a:t>Process data for publishing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A2282E-7ADC-C15A-EA84-825167B2E0CD}"/>
              </a:ext>
            </a:extLst>
          </p:cNvPr>
          <p:cNvCxnSpPr>
            <a:cxnSpLocks/>
          </p:cNvCxnSpPr>
          <p:nvPr/>
        </p:nvCxnSpPr>
        <p:spPr>
          <a:xfrm flipV="1">
            <a:off x="8375926" y="2260047"/>
            <a:ext cx="0" cy="863312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ylinder 39">
            <a:extLst>
              <a:ext uri="{FF2B5EF4-FFF2-40B4-BE49-F238E27FC236}">
                <a16:creationId xmlns:a16="http://schemas.microsoft.com/office/drawing/2014/main" id="{0FF6FE51-D938-E640-F782-1784D8A68C70}"/>
              </a:ext>
            </a:extLst>
          </p:cNvPr>
          <p:cNvSpPr/>
          <p:nvPr/>
        </p:nvSpPr>
        <p:spPr>
          <a:xfrm>
            <a:off x="7995222" y="3033758"/>
            <a:ext cx="752320" cy="6757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3A14E2-7EF4-A5DB-F84C-40BADA3437E5}"/>
              </a:ext>
            </a:extLst>
          </p:cNvPr>
          <p:cNvCxnSpPr>
            <a:cxnSpLocks/>
          </p:cNvCxnSpPr>
          <p:nvPr/>
        </p:nvCxnSpPr>
        <p:spPr>
          <a:xfrm>
            <a:off x="5878477" y="3668195"/>
            <a:ext cx="0" cy="1290755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130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3300-DF43-33CA-59CB-5E26D7BA7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the Lake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0667A-8A5E-F1AC-20BB-09005336B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857" y="1436872"/>
            <a:ext cx="5216995" cy="4583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785625-C529-E1E7-C989-D5E1BB45FC1A}"/>
              </a:ext>
            </a:extLst>
          </p:cNvPr>
          <p:cNvSpPr txBox="1"/>
          <p:nvPr/>
        </p:nvSpPr>
        <p:spPr>
          <a:xfrm>
            <a:off x="518589" y="1835882"/>
            <a:ext cx="44294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Directory of flat files but can access as if it’s a database using Hive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Facilitates data access! Ability to write queries or just copy some files.</a:t>
            </a:r>
          </a:p>
        </p:txBody>
      </p:sp>
    </p:spTree>
    <p:extLst>
      <p:ext uri="{BB962C8B-B14F-4D97-AF65-F5344CB8AC3E}">
        <p14:creationId xmlns:p14="http://schemas.microsoft.com/office/powerpoint/2010/main" val="143429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5F5159-C9C8-E583-77A1-FAC3C5DFE7F7}"/>
              </a:ext>
            </a:extLst>
          </p:cNvPr>
          <p:cNvSpPr txBox="1"/>
          <p:nvPr/>
        </p:nvSpPr>
        <p:spPr>
          <a:xfrm>
            <a:off x="1105537" y="926129"/>
            <a:ext cx="1016055" cy="334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75" b="1" dirty="0" err="1"/>
              <a:t>Loggernet</a:t>
            </a:r>
            <a:endParaRPr lang="en-US" sz="1575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A655E-7958-FB4C-7384-9AF090374EC6}"/>
              </a:ext>
            </a:extLst>
          </p:cNvPr>
          <p:cNvSpPr txBox="1"/>
          <p:nvPr/>
        </p:nvSpPr>
        <p:spPr>
          <a:xfrm>
            <a:off x="585546" y="323639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 dirty="0"/>
              <a:t>Sondes</a:t>
            </a:r>
          </a:p>
          <a:p>
            <a:pPr algn="ctr"/>
            <a:endParaRPr lang="en-US" sz="101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95A72-0D71-E62E-B45A-EF13608B743B}"/>
              </a:ext>
            </a:extLst>
          </p:cNvPr>
          <p:cNvSpPr txBox="1"/>
          <p:nvPr/>
        </p:nvSpPr>
        <p:spPr>
          <a:xfrm>
            <a:off x="2932438" y="257913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/>
              <a:t>Level 1</a:t>
            </a:r>
          </a:p>
          <a:p>
            <a:pPr algn="ctr"/>
            <a:endParaRPr lang="en-US" sz="101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3B3A5-079B-36E3-4C46-D2E2C0B8252F}"/>
              </a:ext>
            </a:extLst>
          </p:cNvPr>
          <p:cNvSpPr txBox="1"/>
          <p:nvPr/>
        </p:nvSpPr>
        <p:spPr>
          <a:xfrm>
            <a:off x="5190652" y="236045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/>
              <a:t>Level 2</a:t>
            </a:r>
          </a:p>
          <a:p>
            <a:pPr algn="ctr"/>
            <a:endParaRPr lang="en-US" sz="101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E5D5C-1CDB-DEFC-47E5-0AA5B74546F9}"/>
              </a:ext>
            </a:extLst>
          </p:cNvPr>
          <p:cNvSpPr txBox="1"/>
          <p:nvPr/>
        </p:nvSpPr>
        <p:spPr>
          <a:xfrm>
            <a:off x="7469014" y="235914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/>
              <a:t>Level 3</a:t>
            </a:r>
          </a:p>
          <a:p>
            <a:pPr algn="ctr"/>
            <a:endParaRPr lang="en-US" sz="101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8C8DE0-9547-19B9-4428-DF12D06CBC17}"/>
              </a:ext>
            </a:extLst>
          </p:cNvPr>
          <p:cNvSpPr/>
          <p:nvPr/>
        </p:nvSpPr>
        <p:spPr>
          <a:xfrm>
            <a:off x="2840925" y="525219"/>
            <a:ext cx="6510149" cy="38706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575" b="1">
              <a:solidFill>
                <a:schemeClr val="tx1"/>
              </a:solidFill>
            </a:endParaRP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2BF55872-6827-2B95-6B45-DA235C4685B2}"/>
              </a:ext>
            </a:extLst>
          </p:cNvPr>
          <p:cNvSpPr/>
          <p:nvPr/>
        </p:nvSpPr>
        <p:spPr>
          <a:xfrm>
            <a:off x="5596951" y="1472932"/>
            <a:ext cx="752320" cy="6757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C541B4A9-51D8-4A0B-EEE8-80595618743C}"/>
              </a:ext>
            </a:extLst>
          </p:cNvPr>
          <p:cNvSpPr/>
          <p:nvPr/>
        </p:nvSpPr>
        <p:spPr>
          <a:xfrm>
            <a:off x="3468912" y="1379089"/>
            <a:ext cx="389051" cy="4905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D33D0-60F6-FEF9-EDBF-067F57A74680}"/>
              </a:ext>
            </a:extLst>
          </p:cNvPr>
          <p:cNvSpPr/>
          <p:nvPr/>
        </p:nvSpPr>
        <p:spPr>
          <a:xfrm>
            <a:off x="2789738" y="168526"/>
            <a:ext cx="2095719" cy="4369058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C9EF67-1DFE-FA4D-0A47-2813642F8BB4}"/>
              </a:ext>
            </a:extLst>
          </p:cNvPr>
          <p:cNvSpPr/>
          <p:nvPr/>
        </p:nvSpPr>
        <p:spPr>
          <a:xfrm>
            <a:off x="5047796" y="168526"/>
            <a:ext cx="2095719" cy="4369058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B1DED0-D533-461C-AE3B-D0BD4B64F747}"/>
              </a:ext>
            </a:extLst>
          </p:cNvPr>
          <p:cNvSpPr/>
          <p:nvPr/>
        </p:nvSpPr>
        <p:spPr>
          <a:xfrm>
            <a:off x="7301953" y="168526"/>
            <a:ext cx="2095719" cy="4369058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F94AE4-84D1-6877-7695-F679538FFDA4}"/>
              </a:ext>
            </a:extLst>
          </p:cNvPr>
          <p:cNvSpPr txBox="1"/>
          <p:nvPr/>
        </p:nvSpPr>
        <p:spPr>
          <a:xfrm flipH="1">
            <a:off x="4987327" y="685471"/>
            <a:ext cx="3010737" cy="3347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575" b="1"/>
              <a:t>Apache Hadoop Cluster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55C981-84CB-1E8D-4A18-67D10D4D77FF}"/>
              </a:ext>
            </a:extLst>
          </p:cNvPr>
          <p:cNvCxnSpPr>
            <a:cxnSpLocks/>
          </p:cNvCxnSpPr>
          <p:nvPr/>
        </p:nvCxnSpPr>
        <p:spPr>
          <a:xfrm>
            <a:off x="2182624" y="1649045"/>
            <a:ext cx="1053871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F4D478-BA7D-55BD-C58D-5B4F21D1C23B}"/>
              </a:ext>
            </a:extLst>
          </p:cNvPr>
          <p:cNvCxnSpPr>
            <a:cxnSpLocks/>
          </p:cNvCxnSpPr>
          <p:nvPr/>
        </p:nvCxnSpPr>
        <p:spPr>
          <a:xfrm>
            <a:off x="4215885" y="1830475"/>
            <a:ext cx="133914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ylinder 1">
            <a:extLst>
              <a:ext uri="{FF2B5EF4-FFF2-40B4-BE49-F238E27FC236}">
                <a16:creationId xmlns:a16="http://schemas.microsoft.com/office/drawing/2014/main" id="{3BDF6DC1-45B0-2820-9DC1-493C0446231B}"/>
              </a:ext>
            </a:extLst>
          </p:cNvPr>
          <p:cNvSpPr/>
          <p:nvPr/>
        </p:nvSpPr>
        <p:spPr>
          <a:xfrm>
            <a:off x="3621312" y="1531489"/>
            <a:ext cx="389051" cy="4905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2" name="Cylinder 41">
            <a:extLst>
              <a:ext uri="{FF2B5EF4-FFF2-40B4-BE49-F238E27FC236}">
                <a16:creationId xmlns:a16="http://schemas.microsoft.com/office/drawing/2014/main" id="{07753781-3495-BC91-20BC-4F3BD9A5310A}"/>
              </a:ext>
            </a:extLst>
          </p:cNvPr>
          <p:cNvSpPr/>
          <p:nvPr/>
        </p:nvSpPr>
        <p:spPr>
          <a:xfrm>
            <a:off x="3773712" y="1683889"/>
            <a:ext cx="389051" cy="4905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1D3D36FD-4F5B-661C-13E0-E151C2E191F2}"/>
              </a:ext>
            </a:extLst>
          </p:cNvPr>
          <p:cNvSpPr/>
          <p:nvPr/>
        </p:nvSpPr>
        <p:spPr>
          <a:xfrm>
            <a:off x="5652536" y="2357919"/>
            <a:ext cx="752320" cy="6757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id="{0FDA7098-E38D-F9B4-753D-EF2F466A21A2}"/>
              </a:ext>
            </a:extLst>
          </p:cNvPr>
          <p:cNvSpPr/>
          <p:nvPr/>
        </p:nvSpPr>
        <p:spPr>
          <a:xfrm>
            <a:off x="3524497" y="2264076"/>
            <a:ext cx="389051" cy="4905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40337CD-11F9-6E2E-F30D-778E6021DD6D}"/>
              </a:ext>
            </a:extLst>
          </p:cNvPr>
          <p:cNvCxnSpPr>
            <a:cxnSpLocks/>
          </p:cNvCxnSpPr>
          <p:nvPr/>
        </p:nvCxnSpPr>
        <p:spPr>
          <a:xfrm>
            <a:off x="4271470" y="2715462"/>
            <a:ext cx="133914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ylinder 45">
            <a:extLst>
              <a:ext uri="{FF2B5EF4-FFF2-40B4-BE49-F238E27FC236}">
                <a16:creationId xmlns:a16="http://schemas.microsoft.com/office/drawing/2014/main" id="{E3CF8157-BA6F-E3C6-C3D8-EC6D37534451}"/>
              </a:ext>
            </a:extLst>
          </p:cNvPr>
          <p:cNvSpPr/>
          <p:nvPr/>
        </p:nvSpPr>
        <p:spPr>
          <a:xfrm>
            <a:off x="3676897" y="2416476"/>
            <a:ext cx="389051" cy="4905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7" name="Cylinder 46">
            <a:extLst>
              <a:ext uri="{FF2B5EF4-FFF2-40B4-BE49-F238E27FC236}">
                <a16:creationId xmlns:a16="http://schemas.microsoft.com/office/drawing/2014/main" id="{D9949FDA-BA12-E427-4B88-20933C4838F1}"/>
              </a:ext>
            </a:extLst>
          </p:cNvPr>
          <p:cNvSpPr/>
          <p:nvPr/>
        </p:nvSpPr>
        <p:spPr>
          <a:xfrm>
            <a:off x="3829297" y="2568876"/>
            <a:ext cx="389051" cy="4905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6913665A-CB58-7D55-41B5-04B8A5070260}"/>
              </a:ext>
            </a:extLst>
          </p:cNvPr>
          <p:cNvSpPr/>
          <p:nvPr/>
        </p:nvSpPr>
        <p:spPr>
          <a:xfrm>
            <a:off x="5680140" y="3319950"/>
            <a:ext cx="752320" cy="6757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8E05900E-B95E-F422-8053-04A3DD190C77}"/>
              </a:ext>
            </a:extLst>
          </p:cNvPr>
          <p:cNvSpPr/>
          <p:nvPr/>
        </p:nvSpPr>
        <p:spPr>
          <a:xfrm>
            <a:off x="3552101" y="3226107"/>
            <a:ext cx="389051" cy="4905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4F1561-A617-D185-55CE-2D259877B150}"/>
              </a:ext>
            </a:extLst>
          </p:cNvPr>
          <p:cNvCxnSpPr>
            <a:cxnSpLocks/>
          </p:cNvCxnSpPr>
          <p:nvPr/>
        </p:nvCxnSpPr>
        <p:spPr>
          <a:xfrm>
            <a:off x="4299074" y="3677493"/>
            <a:ext cx="133914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ylinder 50">
            <a:extLst>
              <a:ext uri="{FF2B5EF4-FFF2-40B4-BE49-F238E27FC236}">
                <a16:creationId xmlns:a16="http://schemas.microsoft.com/office/drawing/2014/main" id="{836CCA5C-ED58-6D44-A39E-F43E5715D18D}"/>
              </a:ext>
            </a:extLst>
          </p:cNvPr>
          <p:cNvSpPr/>
          <p:nvPr/>
        </p:nvSpPr>
        <p:spPr>
          <a:xfrm>
            <a:off x="3704501" y="3378507"/>
            <a:ext cx="389051" cy="4905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E29EFC22-5741-4EFB-B3CB-752B90EE480F}"/>
              </a:ext>
            </a:extLst>
          </p:cNvPr>
          <p:cNvSpPr/>
          <p:nvPr/>
        </p:nvSpPr>
        <p:spPr>
          <a:xfrm>
            <a:off x="3856901" y="3530907"/>
            <a:ext cx="389051" cy="4905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20B748-1455-4712-EB68-DAB69816E2B6}"/>
              </a:ext>
            </a:extLst>
          </p:cNvPr>
          <p:cNvCxnSpPr>
            <a:cxnSpLocks/>
          </p:cNvCxnSpPr>
          <p:nvPr/>
        </p:nvCxnSpPr>
        <p:spPr>
          <a:xfrm>
            <a:off x="6473943" y="1830475"/>
            <a:ext cx="133914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ylinder 53">
            <a:extLst>
              <a:ext uri="{FF2B5EF4-FFF2-40B4-BE49-F238E27FC236}">
                <a16:creationId xmlns:a16="http://schemas.microsoft.com/office/drawing/2014/main" id="{2538B622-D634-73D0-F76B-FEDAB4C38B3F}"/>
              </a:ext>
            </a:extLst>
          </p:cNvPr>
          <p:cNvSpPr/>
          <p:nvPr/>
        </p:nvSpPr>
        <p:spPr>
          <a:xfrm>
            <a:off x="7922365" y="1478586"/>
            <a:ext cx="752320" cy="6757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FA2C306-32F6-DD46-9CBD-974BD0B44822}"/>
              </a:ext>
            </a:extLst>
          </p:cNvPr>
          <p:cNvCxnSpPr>
            <a:cxnSpLocks/>
          </p:cNvCxnSpPr>
          <p:nvPr/>
        </p:nvCxnSpPr>
        <p:spPr>
          <a:xfrm>
            <a:off x="6473943" y="2714639"/>
            <a:ext cx="133914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ylinder 55">
            <a:extLst>
              <a:ext uri="{FF2B5EF4-FFF2-40B4-BE49-F238E27FC236}">
                <a16:creationId xmlns:a16="http://schemas.microsoft.com/office/drawing/2014/main" id="{5CC80DCF-E2C3-6C75-3574-4A6D670C2286}"/>
              </a:ext>
            </a:extLst>
          </p:cNvPr>
          <p:cNvSpPr/>
          <p:nvPr/>
        </p:nvSpPr>
        <p:spPr>
          <a:xfrm>
            <a:off x="7922365" y="2362750"/>
            <a:ext cx="752320" cy="6757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88829F-9260-2A01-AF7C-A3369B5ECE57}"/>
              </a:ext>
            </a:extLst>
          </p:cNvPr>
          <p:cNvCxnSpPr>
            <a:cxnSpLocks/>
          </p:cNvCxnSpPr>
          <p:nvPr/>
        </p:nvCxnSpPr>
        <p:spPr>
          <a:xfrm>
            <a:off x="6546800" y="3657682"/>
            <a:ext cx="133914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ylinder 57">
            <a:extLst>
              <a:ext uri="{FF2B5EF4-FFF2-40B4-BE49-F238E27FC236}">
                <a16:creationId xmlns:a16="http://schemas.microsoft.com/office/drawing/2014/main" id="{AED1D0AC-4E24-686E-594D-CCD48659CF39}"/>
              </a:ext>
            </a:extLst>
          </p:cNvPr>
          <p:cNvSpPr/>
          <p:nvPr/>
        </p:nvSpPr>
        <p:spPr>
          <a:xfrm>
            <a:off x="7995222" y="3305793"/>
            <a:ext cx="752320" cy="6757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BE27F9-25E5-E8A8-BCE7-D38B835F8D9E}"/>
              </a:ext>
            </a:extLst>
          </p:cNvPr>
          <p:cNvSpPr txBox="1"/>
          <p:nvPr/>
        </p:nvSpPr>
        <p:spPr>
          <a:xfrm>
            <a:off x="1098974" y="1307916"/>
            <a:ext cx="1016055" cy="334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75" b="1" dirty="0" err="1"/>
              <a:t>Korexo</a:t>
            </a:r>
            <a:endParaRPr lang="en-US" sz="1575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6386C-AD74-C6A5-0E0D-0E5CD19F523C}"/>
              </a:ext>
            </a:extLst>
          </p:cNvPr>
          <p:cNvSpPr txBox="1"/>
          <p:nvPr/>
        </p:nvSpPr>
        <p:spPr>
          <a:xfrm>
            <a:off x="1105537" y="1702319"/>
            <a:ext cx="1016055" cy="334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75" b="1" dirty="0"/>
              <a:t>Manual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1AF0DA0-11EE-FC2C-E36C-6D586199E25C}"/>
              </a:ext>
            </a:extLst>
          </p:cNvPr>
          <p:cNvSpPr txBox="1"/>
          <p:nvPr/>
        </p:nvSpPr>
        <p:spPr>
          <a:xfrm>
            <a:off x="1135666" y="2242570"/>
            <a:ext cx="1016055" cy="334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75" b="1" dirty="0" err="1"/>
              <a:t>Loggernet</a:t>
            </a:r>
            <a:endParaRPr lang="en-US" sz="1575" b="1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771FBDB-FB4E-EC72-432D-A95EC38FAD8F}"/>
              </a:ext>
            </a:extLst>
          </p:cNvPr>
          <p:cNvCxnSpPr>
            <a:cxnSpLocks/>
          </p:cNvCxnSpPr>
          <p:nvPr/>
        </p:nvCxnSpPr>
        <p:spPr>
          <a:xfrm flipV="1">
            <a:off x="2254437" y="2714639"/>
            <a:ext cx="1139226" cy="128031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E57B2CD-4FD6-C156-5FF8-27C9598BDFC3}"/>
              </a:ext>
            </a:extLst>
          </p:cNvPr>
          <p:cNvSpPr txBox="1"/>
          <p:nvPr/>
        </p:nvSpPr>
        <p:spPr>
          <a:xfrm>
            <a:off x="1129103" y="2624357"/>
            <a:ext cx="1016055" cy="334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75" b="1" dirty="0" err="1"/>
              <a:t>Korexo</a:t>
            </a:r>
            <a:endParaRPr lang="en-US" sz="1575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0BE31D-2371-E733-F69F-6C5E68C9ABB1}"/>
              </a:ext>
            </a:extLst>
          </p:cNvPr>
          <p:cNvSpPr txBox="1"/>
          <p:nvPr/>
        </p:nvSpPr>
        <p:spPr>
          <a:xfrm>
            <a:off x="1135666" y="3018760"/>
            <a:ext cx="1016055" cy="334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75" b="1" dirty="0"/>
              <a:t>Manual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CA1EC9-914D-2C0A-DD4E-D6183801F09A}"/>
              </a:ext>
            </a:extLst>
          </p:cNvPr>
          <p:cNvSpPr txBox="1"/>
          <p:nvPr/>
        </p:nvSpPr>
        <p:spPr>
          <a:xfrm>
            <a:off x="1164821" y="3625507"/>
            <a:ext cx="1016055" cy="334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75" b="1" dirty="0" err="1"/>
              <a:t>Loggernet</a:t>
            </a:r>
            <a:endParaRPr lang="en-US" sz="1575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934E442-6E03-9367-5358-2B82F68ADBE6}"/>
              </a:ext>
            </a:extLst>
          </p:cNvPr>
          <p:cNvCxnSpPr>
            <a:cxnSpLocks/>
          </p:cNvCxnSpPr>
          <p:nvPr/>
        </p:nvCxnSpPr>
        <p:spPr>
          <a:xfrm flipV="1">
            <a:off x="2241908" y="3677493"/>
            <a:ext cx="1151755" cy="67093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C9788F2-8A48-42BF-CFF8-BC7884450C3F}"/>
              </a:ext>
            </a:extLst>
          </p:cNvPr>
          <p:cNvSpPr txBox="1"/>
          <p:nvPr/>
        </p:nvSpPr>
        <p:spPr>
          <a:xfrm>
            <a:off x="1158258" y="4007294"/>
            <a:ext cx="1016055" cy="334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75" b="1" dirty="0" err="1"/>
              <a:t>Korexo</a:t>
            </a:r>
            <a:endParaRPr lang="en-US" sz="1575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94D9A76-2233-245D-37F9-5C2605BB5E0E}"/>
              </a:ext>
            </a:extLst>
          </p:cNvPr>
          <p:cNvSpPr txBox="1"/>
          <p:nvPr/>
        </p:nvSpPr>
        <p:spPr>
          <a:xfrm>
            <a:off x="1164821" y="4401697"/>
            <a:ext cx="1016055" cy="334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75" b="1" dirty="0"/>
              <a:t>Manual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5F84B03-BE2E-7C11-57CA-B21D004C3760}"/>
              </a:ext>
            </a:extLst>
          </p:cNvPr>
          <p:cNvSpPr txBox="1"/>
          <p:nvPr/>
        </p:nvSpPr>
        <p:spPr>
          <a:xfrm>
            <a:off x="-269788" y="1354255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 dirty="0"/>
              <a:t>Site A</a:t>
            </a:r>
          </a:p>
          <a:p>
            <a:pPr algn="ctr"/>
            <a:endParaRPr lang="en-US" sz="1013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A334D0-032A-9265-D6A7-635C34F64551}"/>
              </a:ext>
            </a:extLst>
          </p:cNvPr>
          <p:cNvSpPr txBox="1"/>
          <p:nvPr/>
        </p:nvSpPr>
        <p:spPr>
          <a:xfrm>
            <a:off x="-283281" y="2746713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 dirty="0"/>
              <a:t>Site B</a:t>
            </a:r>
          </a:p>
          <a:p>
            <a:pPr algn="ctr"/>
            <a:endParaRPr lang="en-US" sz="1013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975C87A-D34C-0081-1A05-3FD815DF6E7A}"/>
              </a:ext>
            </a:extLst>
          </p:cNvPr>
          <p:cNvSpPr txBox="1"/>
          <p:nvPr/>
        </p:nvSpPr>
        <p:spPr>
          <a:xfrm>
            <a:off x="-239657" y="3959448"/>
            <a:ext cx="1804737" cy="49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 dirty="0"/>
              <a:t>Site C</a:t>
            </a:r>
          </a:p>
          <a:p>
            <a:pPr algn="ctr"/>
            <a:endParaRPr lang="en-US" sz="1013" dirty="0"/>
          </a:p>
        </p:txBody>
      </p:sp>
      <p:sp>
        <p:nvSpPr>
          <p:cNvPr id="76" name="Cylinder 75">
            <a:extLst>
              <a:ext uri="{FF2B5EF4-FFF2-40B4-BE49-F238E27FC236}">
                <a16:creationId xmlns:a16="http://schemas.microsoft.com/office/drawing/2014/main" id="{B5A39C0D-B5EE-E693-F12F-76D678BCCA5E}"/>
              </a:ext>
            </a:extLst>
          </p:cNvPr>
          <p:cNvSpPr/>
          <p:nvPr/>
        </p:nvSpPr>
        <p:spPr>
          <a:xfrm>
            <a:off x="6367445" y="1072086"/>
            <a:ext cx="358710" cy="44499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7" name="Cylinder 76">
            <a:extLst>
              <a:ext uri="{FF2B5EF4-FFF2-40B4-BE49-F238E27FC236}">
                <a16:creationId xmlns:a16="http://schemas.microsoft.com/office/drawing/2014/main" id="{775E64A0-486A-0EEF-27B1-2C53C9DA7C11}"/>
              </a:ext>
            </a:extLst>
          </p:cNvPr>
          <p:cNvSpPr/>
          <p:nvPr/>
        </p:nvSpPr>
        <p:spPr>
          <a:xfrm>
            <a:off x="6456043" y="2091293"/>
            <a:ext cx="358710" cy="44499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8" name="Cylinder 77">
            <a:extLst>
              <a:ext uri="{FF2B5EF4-FFF2-40B4-BE49-F238E27FC236}">
                <a16:creationId xmlns:a16="http://schemas.microsoft.com/office/drawing/2014/main" id="{7DE95CB2-C663-67B6-7B45-7DBB222D1CE8}"/>
              </a:ext>
            </a:extLst>
          </p:cNvPr>
          <p:cNvSpPr/>
          <p:nvPr/>
        </p:nvSpPr>
        <p:spPr>
          <a:xfrm>
            <a:off x="6510540" y="3068030"/>
            <a:ext cx="358710" cy="44499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086566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ineGEO">
      <a:dk1>
        <a:srgbClr val="000000"/>
      </a:dk1>
      <a:lt1>
        <a:srgbClr val="FFFFFF"/>
      </a:lt1>
      <a:dk2>
        <a:srgbClr val="0E5388"/>
      </a:dk2>
      <a:lt2>
        <a:srgbClr val="00BABC"/>
      </a:lt2>
      <a:accent1>
        <a:srgbClr val="A5CF4F"/>
      </a:accent1>
      <a:accent2>
        <a:srgbClr val="C7EAFE"/>
      </a:accent2>
      <a:accent3>
        <a:srgbClr val="58595B"/>
      </a:accent3>
      <a:accent4>
        <a:srgbClr val="FFCD00"/>
      </a:accent4>
      <a:accent5>
        <a:srgbClr val="E87722"/>
      </a:accent5>
      <a:accent6>
        <a:srgbClr val="002554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895543c-30e9-4a4e-8b30-37767dfd9849" xsi:nil="true"/>
    <lcf76f155ced4ddcb4097134ff3c332f xmlns="4a213e3c-88c6-4a86-91c9-cdb0a9bca98d">
      <Terms xmlns="http://schemas.microsoft.com/office/infopath/2007/PartnerControls"/>
    </lcf76f155ced4ddcb4097134ff3c332f>
    <SharedWithUsers xmlns="e895543c-30e9-4a4e-8b30-37767dfd9849">
      <UserInfo>
        <DisplayName>Duffy, Emmett</DisplayName>
        <AccountId>17</AccountId>
        <AccountType/>
      </UserInfo>
      <UserInfo>
        <DisplayName>Lefcheck, Jonathan</DisplayName>
        <AccountId>18</AccountId>
        <AccountType/>
      </UserInfo>
      <UserInfo>
        <DisplayName>Harper, Leah</DisplayName>
        <AccountId>20</AccountId>
        <AccountType/>
      </UserInfo>
      <UserInfo>
        <DisplayName>Rossman, Michelle</DisplayName>
        <AccountId>14</AccountId>
        <AccountType/>
      </UserInfo>
      <UserInfo>
        <DisplayName>Powers-McCormack, Beck</DisplayName>
        <AccountId>50</AccountId>
        <AccountType/>
      </UserInfo>
      <UserInfo>
        <DisplayName>de Pablo, Luis</DisplayName>
        <AccountId>110</AccountId>
        <AccountType/>
      </UserInfo>
      <UserInfo>
        <DisplayName>Lonneman, Michael</DisplayName>
        <AccountId>23</AccountId>
        <AccountType/>
      </UserInfo>
      <UserInfo>
        <DisplayName>DiBenedetto, Katelyn</DisplayName>
        <AccountId>54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5813200B7F6D439BE95D8886DD9B47" ma:contentTypeVersion="16" ma:contentTypeDescription="Create a new document." ma:contentTypeScope="" ma:versionID="75dd9ea23b1b3723c88fd683cfd7b172">
  <xsd:schema xmlns:xsd="http://www.w3.org/2001/XMLSchema" xmlns:xs="http://www.w3.org/2001/XMLSchema" xmlns:p="http://schemas.microsoft.com/office/2006/metadata/properties" xmlns:ns2="4a213e3c-88c6-4a86-91c9-cdb0a9bca98d" xmlns:ns3="e895543c-30e9-4a4e-8b30-37767dfd9849" targetNamespace="http://schemas.microsoft.com/office/2006/metadata/properties" ma:root="true" ma:fieldsID="831a782ee1090ddacece0353f2a27cf7" ns2:_="" ns3:_="">
    <xsd:import namespace="4a213e3c-88c6-4a86-91c9-cdb0a9bca98d"/>
    <xsd:import namespace="e895543c-30e9-4a4e-8b30-37767dfd98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213e3c-88c6-4a86-91c9-cdb0a9bca9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405957c-badf-4e4c-a1d9-b8422bc232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95543c-30e9-4a4e-8b30-37767dfd984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5b45e2a-37e3-4b2c-b9b7-a9bbe96fe940}" ma:internalName="TaxCatchAll" ma:showField="CatchAllData" ma:web="e895543c-30e9-4a4e-8b30-37767dfd98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19D8D4-78AE-4FDD-B803-E66C94E588BF}">
  <ds:schemaRefs>
    <ds:schemaRef ds:uri="http://purl.org/dc/elements/1.1/"/>
    <ds:schemaRef ds:uri="4a213e3c-88c6-4a86-91c9-cdb0a9bca98d"/>
    <ds:schemaRef ds:uri="http://schemas.microsoft.com/office/2006/metadata/properties"/>
    <ds:schemaRef ds:uri="http://purl.org/dc/terms/"/>
    <ds:schemaRef ds:uri="e895543c-30e9-4a4e-8b30-37767dfd9849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CF3BFDA-B210-436C-B91A-B2AF469EEF40}">
  <ds:schemaRefs>
    <ds:schemaRef ds:uri="4a213e3c-88c6-4a86-91c9-cdb0a9bca98d"/>
    <ds:schemaRef ds:uri="e895543c-30e9-4a4e-8b30-37767dfd984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B19987A-DEAB-4A25-B809-2C9D40BC8E2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2935</TotalTime>
  <Words>680</Words>
  <Application>Microsoft Office PowerPoint</Application>
  <PresentationFormat>Widescreen</PresentationFormat>
  <Paragraphs>161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 Neue</vt:lpstr>
      <vt:lpstr>Liberation Serif</vt:lpstr>
      <vt:lpstr>Office Theme</vt:lpstr>
      <vt:lpstr>Take a dip in the SI Research Data Lake  Michael Lonneman (SERC-MarineGEO) &amp; Adam Soroka (Research Computing)</vt:lpstr>
      <vt:lpstr>Global team science to sustain marine ecosystems on the edge  </vt:lpstr>
      <vt:lpstr>PowerPoint Presentation</vt:lpstr>
      <vt:lpstr>MarineGEO Data Management Challenges</vt:lpstr>
      <vt:lpstr>Friendly SI Admins of Useful Services</vt:lpstr>
      <vt:lpstr>What is a Data Lake? Shiny?</vt:lpstr>
      <vt:lpstr>PowerPoint Presentation</vt:lpstr>
      <vt:lpstr>Data in the Lake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Interacting Project Model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DiBenedetto, Katelyn</dc:creator>
  <cp:lastModifiedBy>Lonneman, Michael</cp:lastModifiedBy>
  <cp:revision>11</cp:revision>
  <dcterms:created xsi:type="dcterms:W3CDTF">2023-04-11T14:34:01Z</dcterms:created>
  <dcterms:modified xsi:type="dcterms:W3CDTF">2023-07-26T17:47:56Z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0x010100695813200B7F6D439BE95D8886DD9B47</vt:lpwstr>
  </property>
  <property fmtid="{D5CDD505-2E9C-101B-9397-08002B2CF9AE}" pid="3" name="MediaServiceImageTags">
    <vt:lpwstr/>
  </property>
</Properties>
</file>